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1"/>
    <p:sldMasterId id="2147483725" r:id="rId2"/>
  </p:sldMasterIdLst>
  <p:notesMasterIdLst>
    <p:notesMasterId r:id="rId8"/>
  </p:notesMasterIdLst>
  <p:handoutMasterIdLst>
    <p:handoutMasterId r:id="rId9"/>
  </p:handoutMasterIdLst>
  <p:sldIdLst>
    <p:sldId id="394" r:id="rId3"/>
    <p:sldId id="393" r:id="rId4"/>
    <p:sldId id="388" r:id="rId5"/>
    <p:sldId id="390" r:id="rId6"/>
    <p:sldId id="379" r:id="rId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KABI Presentation" id="{960AC9E3-4E27-4A33-9DE1-18287CF99C10}">
          <p14:sldIdLst/>
        </p14:section>
        <p14:section name="CTIE - TranscriboVox" id="{A2925B97-B69A-4DD2-B8CE-42B45295379B}">
          <p14:sldIdLst/>
        </p14:section>
        <p14:section name="GovTech - Semantifynd" id="{0C2C62BA-13D9-4440-A1FD-FC05830A0106}">
          <p14:sldIdLst/>
        </p14:section>
        <p14:section name="AXA - Secure GPT" id="{AAAA58AA-13DC-47AC-950E-CEB65B6C7D11}">
          <p14:sldIdLst/>
        </p14:section>
        <p14:section name="AXA - RAG" id="{33112073-97AD-406D-A6C3-864AE3C2A544}">
          <p14:sldIdLst/>
        </p14:section>
        <p14:section name="AXA - Sentiment Analysis" id="{E882A6C6-EC8E-4533-8FE5-8567F18F5FC5}">
          <p14:sldIdLst/>
        </p14:section>
        <p14:section name="DIOT" id="{0F1AD5E4-4091-4810-990B-07442687A472}">
          <p14:sldIdLst/>
        </p14:section>
        <p14:section name="Foyer - NER" id="{8767FD5A-48B7-4892-A509-FC2A78D1066A}">
          <p14:sldIdLst/>
        </p14:section>
        <p14:section name="ESG" id="{B4476141-F95F-4351-A954-F723D6DE97A5}">
          <p14:sldIdLst>
            <p14:sldId id="394"/>
            <p14:sldId id="393"/>
            <p14:sldId id="388"/>
            <p14:sldId id="390"/>
            <p14:sldId id="379"/>
          </p14:sldIdLst>
        </p14:section>
        <p14:section name="Handover prediction" id="{7890E32A-4BCE-49B5-8A9D-F99512940A5A}">
          <p14:sldIdLst/>
        </p14:section>
        <p14:section name="Keep in touch" id="{7F8DBDAA-9545-464A-8AB5-1AC6CBCE67F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91D38"/>
    <a:srgbClr val="649DB8"/>
    <a:srgbClr val="2E2926"/>
    <a:srgbClr val="FFFFFF"/>
    <a:srgbClr val="FA0129"/>
    <a:srgbClr val="FB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9F53EA-F482-478C-A149-AC1FFE07C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DD54A1-E3D8-4068-A21E-CA4F310DB0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7FF3D-C5F5-4AC3-8F18-E8B53B43BF30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AAA2CD-8B31-40E2-9C28-63CE51E7F9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FABA94-0B94-490D-822B-7DC6B3A9E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8D298-A79E-416D-8301-EE0BFB96C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0814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DEC79-C634-472A-AE71-2FB2E246F3A4}" type="datetime1">
              <a:rPr lang="fr-FR" smtClean="0"/>
              <a:pPr/>
              <a:t>07/11/2024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61D08-A544-4DEF-9451-4774D4FA6D9C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81884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6F521-1F87-22D8-0914-2D5783EBD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E989F-89DD-5354-B87D-4CC081964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BFAC0E-C53B-2395-E73D-66A5C67C5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35C3E-E540-B6CF-7049-090D7F24A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5874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8036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b="1"/>
              <a:t>Outil disponible pour les experts métiers : Autonomie accrue et accès rapide aux données ESG pour des analyses </a:t>
            </a:r>
            <a:r>
              <a:rPr lang="fr-FR" sz="1200" b="1" err="1"/>
              <a:t>approfondies.Conformité</a:t>
            </a:r>
            <a:r>
              <a:rPr lang="fr-FR" sz="1200" b="1"/>
              <a:t> : Respect strict des normes ESG et des attentes des </a:t>
            </a:r>
            <a:r>
              <a:rPr lang="fr-FR" sz="1200" b="1" err="1"/>
              <a:t>LPs</a:t>
            </a:r>
            <a:r>
              <a:rPr lang="fr-FR" sz="1200" b="1"/>
              <a:t>, réduisant le risque de non-conformité.</a:t>
            </a:r>
          </a:p>
          <a:p>
            <a:pPr marL="0" indent="0">
              <a:buNone/>
            </a:pPr>
            <a:endParaRPr lang="fr-FR" sz="1200" b="1"/>
          </a:p>
          <a:p>
            <a:pPr marL="0" indent="0">
              <a:buNone/>
            </a:pPr>
            <a:endParaRPr lang="en-US" sz="1200" b="1"/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281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2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B3DACF-A3A8-4142-B379-40C72AB74E4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4D33AE66-E28D-40C0-841B-9E1BCF0A0A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3943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59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027585" y="2118169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027585" y="346107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2118169"/>
            <a:ext cx="4699645" cy="361651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56275" y="2115895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56275" y="2486695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419" y="1304784"/>
            <a:ext cx="1051533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2438" y="2292976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202438" y="363588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500546BA-C02F-DCC1-53F6-8265A10C0E8F}"/>
              </a:ext>
            </a:extLst>
          </p:cNvPr>
          <p:cNvSpPr/>
          <p:nvPr userDrawn="1"/>
        </p:nvSpPr>
        <p:spPr>
          <a:xfrm>
            <a:off x="6030552" y="480397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5" name="Espace réservé pour une image  2">
            <a:extLst>
              <a:ext uri="{FF2B5EF4-FFF2-40B4-BE49-F238E27FC236}">
                <a16:creationId xmlns:a16="http://schemas.microsoft.com/office/drawing/2014/main" id="{25027882-A2E6-1E4F-9E4C-742F231836E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5405" y="497878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F65BF653-9D27-F18A-B3D5-DBD14A8CF2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56275" y="4806960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364BC785-9724-0760-41CE-0FB5B117548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056275" y="5177760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F2E8B8B-8562-311B-01C2-A2189B05B60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56450" y="3459767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061E05A-E5E5-D802-CB52-B108648A91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56450" y="3830567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03661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DBC5CB5-3557-49E0-B180-EAB0DB4FE07C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6B35966D-DED0-483F-A88D-06D71FDC2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2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AD56203-D68F-4C09-A407-DAE55717C32D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0739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(Commerci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E41C899-2BEF-F43F-4DB7-D7A39C5F86A9}"/>
              </a:ext>
            </a:extLst>
          </p:cNvPr>
          <p:cNvSpPr/>
          <p:nvPr userDrawn="1"/>
        </p:nvSpPr>
        <p:spPr>
          <a:xfrm flipH="1">
            <a:off x="1493998" y="4603242"/>
            <a:ext cx="9204002" cy="2703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ppins Light" panose="020B0502040204020203" pitchFamily="2" charset="0"/>
              <a:cs typeface="Poppins Light" panose="020B0502040204020203" pitchFamily="2" charset="0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BC82D6B-7109-81B7-85F4-75E8C4731A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94594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362ECDC-9808-5CE7-341B-3A5BB9BF0F2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403463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BF9E622-E023-3954-5BA2-44F65B76C2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26246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8AC3CC5-0EEF-54E2-145E-157F281AB7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029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0733384-062A-F528-81DE-D1D49E2BA46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471812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2EA7643-A356-52D5-BAEB-1C956758A5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94594" y="4612767"/>
            <a:ext cx="9203406" cy="27035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" name="Espace réservé de la date 11">
            <a:extLst>
              <a:ext uri="{FF2B5EF4-FFF2-40B4-BE49-F238E27FC236}">
                <a16:creationId xmlns:a16="http://schemas.microsoft.com/office/drawing/2014/main" id="{6D4E1C47-0A13-5CB3-E252-353AA998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5642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58">
            <a:extLst>
              <a:ext uri="{FF2B5EF4-FFF2-40B4-BE49-F238E27FC236}">
                <a16:creationId xmlns:a16="http://schemas.microsoft.com/office/drawing/2014/main" id="{45329555-1B4B-40AF-05DE-D2433B17E1E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803527" y="1541396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21529" y="5022"/>
                </a:moveTo>
                <a:lnTo>
                  <a:pt x="10888" y="161"/>
                </a:lnTo>
                <a:cubicBezTo>
                  <a:pt x="10615" y="59"/>
                  <a:pt x="10271" y="3"/>
                  <a:pt x="9915" y="0"/>
                </a:cubicBezTo>
                <a:cubicBezTo>
                  <a:pt x="9544" y="-2"/>
                  <a:pt x="9184" y="55"/>
                  <a:pt x="8898" y="161"/>
                </a:cubicBezTo>
                <a:cubicBezTo>
                  <a:pt x="3150" y="3107"/>
                  <a:pt x="-11" y="6885"/>
                  <a:pt x="0" y="10793"/>
                </a:cubicBezTo>
                <a:cubicBezTo>
                  <a:pt x="12" y="14687"/>
                  <a:pt x="3171" y="18448"/>
                  <a:pt x="8898" y="21383"/>
                </a:cubicBezTo>
                <a:cubicBezTo>
                  <a:pt x="9232" y="21525"/>
                  <a:pt x="9683" y="21598"/>
                  <a:pt x="10142" y="21586"/>
                </a:cubicBezTo>
                <a:cubicBezTo>
                  <a:pt x="10533" y="21576"/>
                  <a:pt x="10902" y="21504"/>
                  <a:pt x="11186" y="21383"/>
                </a:cubicBezTo>
                <a:lnTo>
                  <a:pt x="21589" y="16736"/>
                </a:lnTo>
                <a:lnTo>
                  <a:pt x="21529" y="50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" name="Shape 59">
            <a:extLst>
              <a:ext uri="{FF2B5EF4-FFF2-40B4-BE49-F238E27FC236}">
                <a16:creationId xmlns:a16="http://schemas.microsoft.com/office/drawing/2014/main" id="{E50F0BD7-775C-EB2E-0BE6-FC3FB2B0F966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200836" y="3749742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0"/>
                </a:moveTo>
                <a:lnTo>
                  <a:pt x="226" y="10396"/>
                </a:lnTo>
                <a:cubicBezTo>
                  <a:pt x="83" y="10674"/>
                  <a:pt x="1" y="11072"/>
                  <a:pt x="0" y="11492"/>
                </a:cubicBezTo>
                <a:cubicBezTo>
                  <a:pt x="-1" y="11888"/>
                  <a:pt x="71" y="12267"/>
                  <a:pt x="200" y="12544"/>
                </a:cubicBezTo>
                <a:cubicBezTo>
                  <a:pt x="3251" y="18457"/>
                  <a:pt x="7210" y="21600"/>
                  <a:pt x="11275" y="21336"/>
                </a:cubicBezTo>
                <a:cubicBezTo>
                  <a:pt x="15009" y="21094"/>
                  <a:pt x="18587" y="17984"/>
                  <a:pt x="21386" y="12544"/>
                </a:cubicBezTo>
                <a:cubicBezTo>
                  <a:pt x="21511" y="12312"/>
                  <a:pt x="21586" y="11974"/>
                  <a:pt x="21592" y="11614"/>
                </a:cubicBezTo>
                <a:cubicBezTo>
                  <a:pt x="21599" y="11219"/>
                  <a:pt x="21523" y="10840"/>
                  <a:pt x="21386" y="10585"/>
                </a:cubicBezTo>
                <a:lnTo>
                  <a:pt x="16577" y="11"/>
                </a:lnTo>
                <a:lnTo>
                  <a:pt x="50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4" name="Shape 60">
            <a:extLst>
              <a:ext uri="{FF2B5EF4-FFF2-40B4-BE49-F238E27FC236}">
                <a16:creationId xmlns:a16="http://schemas.microsoft.com/office/drawing/2014/main" id="{4BE6CC9C-9DE6-2E5C-8899-6119FBBF019F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5813926" y="2132186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21352"/>
                </a:moveTo>
                <a:lnTo>
                  <a:pt x="226" y="10956"/>
                </a:lnTo>
                <a:cubicBezTo>
                  <a:pt x="83" y="10678"/>
                  <a:pt x="1" y="10280"/>
                  <a:pt x="0" y="9860"/>
                </a:cubicBezTo>
                <a:cubicBezTo>
                  <a:pt x="-1" y="9464"/>
                  <a:pt x="71" y="9085"/>
                  <a:pt x="200" y="8808"/>
                </a:cubicBezTo>
                <a:cubicBezTo>
                  <a:pt x="3251" y="2895"/>
                  <a:pt x="7210" y="-248"/>
                  <a:pt x="11275" y="16"/>
                </a:cubicBezTo>
                <a:cubicBezTo>
                  <a:pt x="15009" y="258"/>
                  <a:pt x="18587" y="3368"/>
                  <a:pt x="21386" y="8808"/>
                </a:cubicBezTo>
                <a:cubicBezTo>
                  <a:pt x="21511" y="9040"/>
                  <a:pt x="21586" y="9378"/>
                  <a:pt x="21592" y="9738"/>
                </a:cubicBezTo>
                <a:cubicBezTo>
                  <a:pt x="21599" y="10133"/>
                  <a:pt x="21523" y="10512"/>
                  <a:pt x="21386" y="10767"/>
                </a:cubicBezTo>
                <a:lnTo>
                  <a:pt x="16577" y="21341"/>
                </a:lnTo>
                <a:lnTo>
                  <a:pt x="5055" y="213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5" name="Shape 61">
            <a:extLst>
              <a:ext uri="{FF2B5EF4-FFF2-40B4-BE49-F238E27FC236}">
                <a16:creationId xmlns:a16="http://schemas.microsoft.com/office/drawing/2014/main" id="{25434CB3-2D42-8089-F354-CB59084BB02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6420687" y="3161095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60" y="5022"/>
                </a:moveTo>
                <a:lnTo>
                  <a:pt x="10701" y="161"/>
                </a:lnTo>
                <a:cubicBezTo>
                  <a:pt x="10974" y="59"/>
                  <a:pt x="11318" y="3"/>
                  <a:pt x="11674" y="0"/>
                </a:cubicBezTo>
                <a:cubicBezTo>
                  <a:pt x="12045" y="-2"/>
                  <a:pt x="12405" y="55"/>
                  <a:pt x="12691" y="161"/>
                </a:cubicBezTo>
                <a:cubicBezTo>
                  <a:pt x="18439" y="3107"/>
                  <a:pt x="21600" y="6885"/>
                  <a:pt x="21589" y="10793"/>
                </a:cubicBezTo>
                <a:cubicBezTo>
                  <a:pt x="21577" y="14687"/>
                  <a:pt x="18418" y="18448"/>
                  <a:pt x="12691" y="21383"/>
                </a:cubicBezTo>
                <a:cubicBezTo>
                  <a:pt x="12357" y="21525"/>
                  <a:pt x="11906" y="21598"/>
                  <a:pt x="11447" y="21586"/>
                </a:cubicBezTo>
                <a:cubicBezTo>
                  <a:pt x="11056" y="21576"/>
                  <a:pt x="10687" y="21504"/>
                  <a:pt x="10403" y="21383"/>
                </a:cubicBezTo>
                <a:lnTo>
                  <a:pt x="0" y="16736"/>
                </a:lnTo>
                <a:lnTo>
                  <a:pt x="60" y="5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4" name="Espace réservé pour une image  2">
            <a:extLst>
              <a:ext uri="{FF2B5EF4-FFF2-40B4-BE49-F238E27FC236}">
                <a16:creationId xmlns:a16="http://schemas.microsoft.com/office/drawing/2014/main" id="{04797946-1973-203D-6F50-1E2A4E2B9E8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34793" y="2371723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151ABD75-8A58-270C-A884-36BAA6528DF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46466" y="23682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C1AC02C4-E483-5E28-8397-6F0B21276F4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51953" y="39914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B15AA948-0710-A64C-BEC3-B741F6B2F2E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33376" y="3985778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FC4275B-4F5D-14CF-0863-D1F0EFF32C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46292" y="2078227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96DBF5B0-4926-A9D8-0D8A-062E3DB906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68872" y="2402227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06AF1DFB-75E5-BC81-05E7-0FE728FEB8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46292" y="4030353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6A4B1C94-E5B0-ACE4-BF1B-F3D151740C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68872" y="4354353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6FCA3F60-296C-BE94-DC99-20326C4E97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1045" y="403299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BB1E6621-03DD-0540-84C3-A591055CFB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1045" y="435699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DAF9FF44-CFC5-DC9A-CF61-1F3922F892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9844" y="207822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71C3BC66-5587-7884-9B6A-0E7F0C2860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44" y="240222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23976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7" name="Freeform 720">
            <a:extLst>
              <a:ext uri="{FF2B5EF4-FFF2-40B4-BE49-F238E27FC236}">
                <a16:creationId xmlns:a16="http://schemas.microsoft.com/office/drawing/2014/main" id="{4A692C00-3266-E687-D944-BC1A2AF037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54998" y="1897953"/>
            <a:ext cx="3467716" cy="3466810"/>
          </a:xfrm>
          <a:custGeom>
            <a:avLst/>
            <a:gdLst>
              <a:gd name="T0" fmla="*/ 557 w 1115"/>
              <a:gd name="T1" fmla="*/ 1114 h 1115"/>
              <a:gd name="T2" fmla="*/ 0 w 1115"/>
              <a:gd name="T3" fmla="*/ 557 h 1115"/>
              <a:gd name="T4" fmla="*/ 557 w 1115"/>
              <a:gd name="T5" fmla="*/ 0 h 1115"/>
              <a:gd name="T6" fmla="*/ 1114 w 1115"/>
              <a:gd name="T7" fmla="*/ 557 h 1115"/>
              <a:gd name="T8" fmla="*/ 1114 w 1115"/>
              <a:gd name="T9" fmla="*/ 557 h 1115"/>
              <a:gd name="T10" fmla="*/ 557 w 1115"/>
              <a:gd name="T11" fmla="*/ 1114 h 1115"/>
              <a:gd name="T12" fmla="*/ 557 w 1115"/>
              <a:gd name="T13" fmla="*/ 44 h 1115"/>
              <a:gd name="T14" fmla="*/ 44 w 1115"/>
              <a:gd name="T15" fmla="*/ 557 h 1115"/>
              <a:gd name="T16" fmla="*/ 557 w 1115"/>
              <a:gd name="T17" fmla="*/ 1069 h 1115"/>
              <a:gd name="T18" fmla="*/ 1069 w 1115"/>
              <a:gd name="T19" fmla="*/ 557 h 1115"/>
              <a:gd name="T20" fmla="*/ 557 w 1115"/>
              <a:gd name="T21" fmla="*/ 44 h 1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15" h="1115">
                <a:moveTo>
                  <a:pt x="557" y="1114"/>
                </a:moveTo>
                <a:cubicBezTo>
                  <a:pt x="249" y="1114"/>
                  <a:pt x="0" y="865"/>
                  <a:pt x="0" y="557"/>
                </a:cubicBezTo>
                <a:cubicBezTo>
                  <a:pt x="0" y="250"/>
                  <a:pt x="250" y="0"/>
                  <a:pt x="557" y="0"/>
                </a:cubicBezTo>
                <a:cubicBezTo>
                  <a:pt x="865" y="0"/>
                  <a:pt x="1114" y="249"/>
                  <a:pt x="1114" y="557"/>
                </a:cubicBezTo>
                <a:lnTo>
                  <a:pt x="1114" y="557"/>
                </a:lnTo>
                <a:cubicBezTo>
                  <a:pt x="1113" y="864"/>
                  <a:pt x="864" y="1114"/>
                  <a:pt x="557" y="1114"/>
                </a:cubicBezTo>
                <a:close/>
                <a:moveTo>
                  <a:pt x="557" y="44"/>
                </a:moveTo>
                <a:cubicBezTo>
                  <a:pt x="274" y="44"/>
                  <a:pt x="44" y="274"/>
                  <a:pt x="44" y="557"/>
                </a:cubicBezTo>
                <a:cubicBezTo>
                  <a:pt x="44" y="840"/>
                  <a:pt x="274" y="1069"/>
                  <a:pt x="557" y="1069"/>
                </a:cubicBezTo>
                <a:cubicBezTo>
                  <a:pt x="840" y="1069"/>
                  <a:pt x="1069" y="840"/>
                  <a:pt x="1069" y="557"/>
                </a:cubicBezTo>
                <a:cubicBezTo>
                  <a:pt x="1069" y="274"/>
                  <a:pt x="840" y="44"/>
                  <a:pt x="557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9" name="Oval 74">
            <a:extLst>
              <a:ext uri="{FF2B5EF4-FFF2-40B4-BE49-F238E27FC236}">
                <a16:creationId xmlns:a16="http://schemas.microsoft.com/office/drawing/2014/main" id="{127E6D9C-EA6A-AE76-6DA4-6F43E4DEE80A}"/>
              </a:ext>
            </a:extLst>
          </p:cNvPr>
          <p:cNvSpPr/>
          <p:nvPr/>
        </p:nvSpPr>
        <p:spPr>
          <a:xfrm>
            <a:off x="4745026" y="1932052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Oval 75">
            <a:extLst>
              <a:ext uri="{FF2B5EF4-FFF2-40B4-BE49-F238E27FC236}">
                <a16:creationId xmlns:a16="http://schemas.microsoft.com/office/drawing/2014/main" id="{509DD4B7-A6BC-C32C-017E-ACA37DEB7407}"/>
              </a:ext>
            </a:extLst>
          </p:cNvPr>
          <p:cNvSpPr/>
          <p:nvPr/>
        </p:nvSpPr>
        <p:spPr>
          <a:xfrm>
            <a:off x="4082474" y="3275011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76">
            <a:extLst>
              <a:ext uri="{FF2B5EF4-FFF2-40B4-BE49-F238E27FC236}">
                <a16:creationId xmlns:a16="http://schemas.microsoft.com/office/drawing/2014/main" id="{67C395E4-9513-67BD-F469-F489C281EA1B}"/>
              </a:ext>
            </a:extLst>
          </p:cNvPr>
          <p:cNvSpPr/>
          <p:nvPr userDrawn="1"/>
        </p:nvSpPr>
        <p:spPr>
          <a:xfrm>
            <a:off x="4745026" y="4552983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Oval 120">
            <a:extLst>
              <a:ext uri="{FF2B5EF4-FFF2-40B4-BE49-F238E27FC236}">
                <a16:creationId xmlns:a16="http://schemas.microsoft.com/office/drawing/2014/main" id="{05F8664B-C8BF-2472-A313-5594DD7EB59D}"/>
              </a:ext>
            </a:extLst>
          </p:cNvPr>
          <p:cNvSpPr/>
          <p:nvPr/>
        </p:nvSpPr>
        <p:spPr>
          <a:xfrm>
            <a:off x="7411830" y="3275011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Oval 127">
            <a:extLst>
              <a:ext uri="{FF2B5EF4-FFF2-40B4-BE49-F238E27FC236}">
                <a16:creationId xmlns:a16="http://schemas.microsoft.com/office/drawing/2014/main" id="{CA5782BC-803A-DCE9-802F-86EF17C9AF49}"/>
              </a:ext>
            </a:extLst>
          </p:cNvPr>
          <p:cNvSpPr/>
          <p:nvPr/>
        </p:nvSpPr>
        <p:spPr>
          <a:xfrm>
            <a:off x="6693931" y="1932052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Oval 132">
            <a:extLst>
              <a:ext uri="{FF2B5EF4-FFF2-40B4-BE49-F238E27FC236}">
                <a16:creationId xmlns:a16="http://schemas.microsoft.com/office/drawing/2014/main" id="{6FE01CB7-4C35-5784-1CA2-E2CDC8FFE44A}"/>
              </a:ext>
            </a:extLst>
          </p:cNvPr>
          <p:cNvSpPr/>
          <p:nvPr/>
        </p:nvSpPr>
        <p:spPr>
          <a:xfrm>
            <a:off x="6693931" y="4552983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Espace réservé du texte 2">
            <a:extLst>
              <a:ext uri="{FF2B5EF4-FFF2-40B4-BE49-F238E27FC236}">
                <a16:creationId xmlns:a16="http://schemas.microsoft.com/office/drawing/2014/main" id="{7DC7FB2A-A9EC-E081-97B9-98D46ACF0F5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670759" y="1855550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0" name="Espace réservé du texte 4">
            <a:extLst>
              <a:ext uri="{FF2B5EF4-FFF2-40B4-BE49-F238E27FC236}">
                <a16:creationId xmlns:a16="http://schemas.microsoft.com/office/drawing/2014/main" id="{DCCEB2A6-E65D-E733-96D9-4E41DA0D0A4C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56471" y="2178715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DA94FC43-AC1C-1BC5-54EC-C1CF76816B99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330296" y="3227113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BAE3A9C6-FB73-FE31-8EE4-D7349E8FE8A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316009" y="3550278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3E601FA4-38AE-D19F-0CEA-9323DE3A87D6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685047" y="4553916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66A6AFD2-9C24-067F-17FE-D91ABE7DEEC4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670759" y="4877081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7" name="Espace réservé du texte 2">
            <a:extLst>
              <a:ext uri="{FF2B5EF4-FFF2-40B4-BE49-F238E27FC236}">
                <a16:creationId xmlns:a16="http://schemas.microsoft.com/office/drawing/2014/main" id="{C54F0F5E-77E8-122E-DB55-6D607ACA4866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83531" y="4534955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88" name="Espace réservé du texte 4">
            <a:extLst>
              <a:ext uri="{FF2B5EF4-FFF2-40B4-BE49-F238E27FC236}">
                <a16:creationId xmlns:a16="http://schemas.microsoft.com/office/drawing/2014/main" id="{C8A88F22-6290-8AA4-5E7A-148E121CA65B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69243" y="4858120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9" name="Espace réservé du texte 2">
            <a:extLst>
              <a:ext uri="{FF2B5EF4-FFF2-40B4-BE49-F238E27FC236}">
                <a16:creationId xmlns:a16="http://schemas.microsoft.com/office/drawing/2014/main" id="{1BD9DD83-8BAA-E3DF-B375-19C08576DF49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382399" y="3231248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CE8AE390-09CD-3C04-DF59-E3FA9A27835E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68111" y="355441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1" name="Espace réservé du texte 2">
            <a:extLst>
              <a:ext uri="{FF2B5EF4-FFF2-40B4-BE49-F238E27FC236}">
                <a16:creationId xmlns:a16="http://schemas.microsoft.com/office/drawing/2014/main" id="{75DAEFF8-78DE-1F71-661B-F04E60635E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24869" y="1853037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92" name="Espace réservé du texte 4">
            <a:extLst>
              <a:ext uri="{FF2B5EF4-FFF2-40B4-BE49-F238E27FC236}">
                <a16:creationId xmlns:a16="http://schemas.microsoft.com/office/drawing/2014/main" id="{830F8BDE-EAE5-4441-ABB0-2BB0EC087DE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010581" y="217620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5" name="Espace réservé pour une image  2">
            <a:extLst>
              <a:ext uri="{FF2B5EF4-FFF2-40B4-BE49-F238E27FC236}">
                <a16:creationId xmlns:a16="http://schemas.microsoft.com/office/drawing/2014/main" id="{9EF28673-0128-89ED-3F1F-E8A690BE142F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4882772" y="205633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6" name="Espace réservé pour une image  2">
            <a:extLst>
              <a:ext uri="{FF2B5EF4-FFF2-40B4-BE49-F238E27FC236}">
                <a16:creationId xmlns:a16="http://schemas.microsoft.com/office/drawing/2014/main" id="{1FFCA1FE-E376-BD01-C081-E0D94ABBC79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831677" y="2069762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7" name="Espace réservé pour une image  2">
            <a:extLst>
              <a:ext uri="{FF2B5EF4-FFF2-40B4-BE49-F238E27FC236}">
                <a16:creationId xmlns:a16="http://schemas.microsoft.com/office/drawing/2014/main" id="{B60DE466-8FCD-554A-FA32-DA9D0F5845C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549576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8" name="Espace réservé pour une image  2">
            <a:extLst>
              <a:ext uri="{FF2B5EF4-FFF2-40B4-BE49-F238E27FC236}">
                <a16:creationId xmlns:a16="http://schemas.microsoft.com/office/drawing/2014/main" id="{87893C7D-872D-E6F8-2C1E-488C9FD018B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831677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9" name="Espace réservé pour une image  2">
            <a:extLst>
              <a:ext uri="{FF2B5EF4-FFF2-40B4-BE49-F238E27FC236}">
                <a16:creationId xmlns:a16="http://schemas.microsoft.com/office/drawing/2014/main" id="{12BD3F64-1AB0-CA4F-BDAD-87935E75EDF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882772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100" name="Espace réservé pour une image  2">
            <a:extLst>
              <a:ext uri="{FF2B5EF4-FFF2-40B4-BE49-F238E27FC236}">
                <a16:creationId xmlns:a16="http://schemas.microsoft.com/office/drawing/2014/main" id="{1E215BE0-E2A3-AE66-F4EF-8F9B9C629C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220220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8070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4" name="Freeform 19">
            <a:extLst>
              <a:ext uri="{FF2B5EF4-FFF2-40B4-BE49-F238E27FC236}">
                <a16:creationId xmlns:a16="http://schemas.microsoft.com/office/drawing/2014/main" id="{7FD2614C-6601-98E7-0568-CA8F743DA2DE}"/>
              </a:ext>
            </a:extLst>
          </p:cNvPr>
          <p:cNvSpPr>
            <a:spLocks/>
          </p:cNvSpPr>
          <p:nvPr/>
        </p:nvSpPr>
        <p:spPr bwMode="auto">
          <a:xfrm>
            <a:off x="4167641" y="1848711"/>
            <a:ext cx="2894702" cy="1840999"/>
          </a:xfrm>
          <a:custGeom>
            <a:avLst/>
            <a:gdLst>
              <a:gd name="T0" fmla="*/ 408 w 3473"/>
              <a:gd name="T1" fmla="*/ 2199 h 2209"/>
              <a:gd name="T2" fmla="*/ 471 w 3473"/>
              <a:gd name="T3" fmla="*/ 2155 h 2209"/>
              <a:gd name="T4" fmla="*/ 489 w 3473"/>
              <a:gd name="T5" fmla="*/ 2096 h 2209"/>
              <a:gd name="T6" fmla="*/ 478 w 3473"/>
              <a:gd name="T7" fmla="*/ 2026 h 2209"/>
              <a:gd name="T8" fmla="*/ 457 w 3473"/>
              <a:gd name="T9" fmla="*/ 1923 h 2209"/>
              <a:gd name="T10" fmla="*/ 465 w 3473"/>
              <a:gd name="T11" fmla="*/ 1837 h 2209"/>
              <a:gd name="T12" fmla="*/ 517 w 3473"/>
              <a:gd name="T13" fmla="*/ 1751 h 2209"/>
              <a:gd name="T14" fmla="*/ 583 w 3473"/>
              <a:gd name="T15" fmla="*/ 1707 h 2209"/>
              <a:gd name="T16" fmla="*/ 661 w 3473"/>
              <a:gd name="T17" fmla="*/ 1692 h 2209"/>
              <a:gd name="T18" fmla="*/ 759 w 3473"/>
              <a:gd name="T19" fmla="*/ 1717 h 2209"/>
              <a:gd name="T20" fmla="*/ 832 w 3473"/>
              <a:gd name="T21" fmla="*/ 1783 h 2209"/>
              <a:gd name="T22" fmla="*/ 865 w 3473"/>
              <a:gd name="T23" fmla="*/ 1877 h 2209"/>
              <a:gd name="T24" fmla="*/ 859 w 3473"/>
              <a:gd name="T25" fmla="*/ 1970 h 2209"/>
              <a:gd name="T26" fmla="*/ 838 w 3473"/>
              <a:gd name="T27" fmla="*/ 2046 h 2209"/>
              <a:gd name="T28" fmla="*/ 836 w 3473"/>
              <a:gd name="T29" fmla="*/ 2128 h 2209"/>
              <a:gd name="T30" fmla="*/ 870 w 3473"/>
              <a:gd name="T31" fmla="*/ 2178 h 2209"/>
              <a:gd name="T32" fmla="*/ 948 w 3473"/>
              <a:gd name="T33" fmla="*/ 2208 h 2209"/>
              <a:gd name="T34" fmla="*/ 1323 w 3473"/>
              <a:gd name="T35" fmla="*/ 2154 h 2209"/>
              <a:gd name="T36" fmla="*/ 1345 w 3473"/>
              <a:gd name="T37" fmla="*/ 2013 h 2209"/>
              <a:gd name="T38" fmla="*/ 1390 w 3473"/>
              <a:gd name="T39" fmla="*/ 1876 h 2209"/>
              <a:gd name="T40" fmla="*/ 1443 w 3473"/>
              <a:gd name="T41" fmla="*/ 1770 h 2209"/>
              <a:gd name="T42" fmla="*/ 1579 w 3473"/>
              <a:gd name="T43" fmla="*/ 1589 h 2209"/>
              <a:gd name="T44" fmla="*/ 1751 w 3473"/>
              <a:gd name="T45" fmla="*/ 1453 h 2209"/>
              <a:gd name="T46" fmla="*/ 1948 w 3473"/>
              <a:gd name="T47" fmla="*/ 1363 h 2209"/>
              <a:gd name="T48" fmla="*/ 2158 w 3473"/>
              <a:gd name="T49" fmla="*/ 1323 h 2209"/>
              <a:gd name="T50" fmla="*/ 2376 w 3473"/>
              <a:gd name="T51" fmla="*/ 1333 h 2209"/>
              <a:gd name="T52" fmla="*/ 2588 w 3473"/>
              <a:gd name="T53" fmla="*/ 1396 h 2209"/>
              <a:gd name="T54" fmla="*/ 2860 w 3473"/>
              <a:gd name="T55" fmla="*/ 1114 h 2209"/>
              <a:gd name="T56" fmla="*/ 2932 w 3473"/>
              <a:gd name="T57" fmla="*/ 1057 h 2209"/>
              <a:gd name="T58" fmla="*/ 3000 w 3473"/>
              <a:gd name="T59" fmla="*/ 1051 h 2209"/>
              <a:gd name="T60" fmla="*/ 3081 w 3473"/>
              <a:gd name="T61" fmla="*/ 1098 h 2209"/>
              <a:gd name="T62" fmla="*/ 3135 w 3473"/>
              <a:gd name="T63" fmla="*/ 1152 h 2209"/>
              <a:gd name="T64" fmla="*/ 3208 w 3473"/>
              <a:gd name="T65" fmla="*/ 1203 h 2209"/>
              <a:gd name="T66" fmla="*/ 3298 w 3473"/>
              <a:gd name="T67" fmla="*/ 1218 h 2209"/>
              <a:gd name="T68" fmla="*/ 3384 w 3473"/>
              <a:gd name="T69" fmla="*/ 1191 h 2209"/>
              <a:gd name="T70" fmla="*/ 3449 w 3473"/>
              <a:gd name="T71" fmla="*/ 1125 h 2209"/>
              <a:gd name="T72" fmla="*/ 3472 w 3473"/>
              <a:gd name="T73" fmla="*/ 1057 h 2209"/>
              <a:gd name="T74" fmla="*/ 3467 w 3473"/>
              <a:gd name="T75" fmla="*/ 983 h 2209"/>
              <a:gd name="T76" fmla="*/ 3423 w 3473"/>
              <a:gd name="T77" fmla="*/ 903 h 2209"/>
              <a:gd name="T78" fmla="*/ 3358 w 3473"/>
              <a:gd name="T79" fmla="*/ 857 h 2209"/>
              <a:gd name="T80" fmla="*/ 3262 w 3473"/>
              <a:gd name="T81" fmla="*/ 825 h 2209"/>
              <a:gd name="T82" fmla="*/ 3188 w 3473"/>
              <a:gd name="T83" fmla="*/ 797 h 2209"/>
              <a:gd name="T84" fmla="*/ 3142 w 3473"/>
              <a:gd name="T85" fmla="*/ 746 h 2209"/>
              <a:gd name="T86" fmla="*/ 3134 w 3473"/>
              <a:gd name="T87" fmla="*/ 658 h 2209"/>
              <a:gd name="T88" fmla="*/ 3334 w 3473"/>
              <a:gd name="T89" fmla="*/ 296 h 2209"/>
              <a:gd name="T90" fmla="*/ 3081 w 3473"/>
              <a:gd name="T91" fmla="*/ 170 h 2209"/>
              <a:gd name="T92" fmla="*/ 2818 w 3473"/>
              <a:gd name="T93" fmla="*/ 80 h 2209"/>
              <a:gd name="T94" fmla="*/ 2552 w 3473"/>
              <a:gd name="T95" fmla="*/ 24 h 2209"/>
              <a:gd name="T96" fmla="*/ 2284 w 3473"/>
              <a:gd name="T97" fmla="*/ 0 h 2209"/>
              <a:gd name="T98" fmla="*/ 2016 w 3473"/>
              <a:gd name="T99" fmla="*/ 10 h 2209"/>
              <a:gd name="T100" fmla="*/ 1754 w 3473"/>
              <a:gd name="T101" fmla="*/ 50 h 2209"/>
              <a:gd name="T102" fmla="*/ 1498 w 3473"/>
              <a:gd name="T103" fmla="*/ 121 h 2209"/>
              <a:gd name="T104" fmla="*/ 1251 w 3473"/>
              <a:gd name="T105" fmla="*/ 223 h 2209"/>
              <a:gd name="T106" fmla="*/ 1018 w 3473"/>
              <a:gd name="T107" fmla="*/ 355 h 2209"/>
              <a:gd name="T108" fmla="*/ 800 w 3473"/>
              <a:gd name="T109" fmla="*/ 514 h 2209"/>
              <a:gd name="T110" fmla="*/ 601 w 3473"/>
              <a:gd name="T111" fmla="*/ 701 h 2209"/>
              <a:gd name="T112" fmla="*/ 425 w 3473"/>
              <a:gd name="T113" fmla="*/ 916 h 2209"/>
              <a:gd name="T114" fmla="*/ 300 w 3473"/>
              <a:gd name="T115" fmla="*/ 1107 h 2209"/>
              <a:gd name="T116" fmla="*/ 143 w 3473"/>
              <a:gd name="T117" fmla="*/ 1439 h 2209"/>
              <a:gd name="T118" fmla="*/ 43 w 3473"/>
              <a:gd name="T119" fmla="*/ 1785 h 2209"/>
              <a:gd name="T120" fmla="*/ 1 w 3473"/>
              <a:gd name="T121" fmla="*/ 2135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73" h="2209">
                <a:moveTo>
                  <a:pt x="353" y="2207"/>
                </a:moveTo>
                <a:lnTo>
                  <a:pt x="353" y="2207"/>
                </a:lnTo>
                <a:lnTo>
                  <a:pt x="373" y="2207"/>
                </a:lnTo>
                <a:lnTo>
                  <a:pt x="391" y="2204"/>
                </a:lnTo>
                <a:lnTo>
                  <a:pt x="408" y="2199"/>
                </a:lnTo>
                <a:lnTo>
                  <a:pt x="424" y="2194"/>
                </a:lnTo>
                <a:lnTo>
                  <a:pt x="438" y="2186"/>
                </a:lnTo>
                <a:lnTo>
                  <a:pt x="449" y="2176"/>
                </a:lnTo>
                <a:lnTo>
                  <a:pt x="461" y="2166"/>
                </a:lnTo>
                <a:lnTo>
                  <a:pt x="471" y="2155"/>
                </a:lnTo>
                <a:lnTo>
                  <a:pt x="471" y="2155"/>
                </a:lnTo>
                <a:lnTo>
                  <a:pt x="478" y="2141"/>
                </a:lnTo>
                <a:lnTo>
                  <a:pt x="484" y="2126"/>
                </a:lnTo>
                <a:lnTo>
                  <a:pt x="488" y="2112"/>
                </a:lnTo>
                <a:lnTo>
                  <a:pt x="489" y="2096"/>
                </a:lnTo>
                <a:lnTo>
                  <a:pt x="489" y="2079"/>
                </a:lnTo>
                <a:lnTo>
                  <a:pt x="488" y="2062"/>
                </a:lnTo>
                <a:lnTo>
                  <a:pt x="484" y="2045"/>
                </a:lnTo>
                <a:lnTo>
                  <a:pt x="478" y="2026"/>
                </a:lnTo>
                <a:lnTo>
                  <a:pt x="478" y="2026"/>
                </a:lnTo>
                <a:lnTo>
                  <a:pt x="474" y="2016"/>
                </a:lnTo>
                <a:lnTo>
                  <a:pt x="467" y="1987"/>
                </a:lnTo>
                <a:lnTo>
                  <a:pt x="462" y="1969"/>
                </a:lnTo>
                <a:lnTo>
                  <a:pt x="459" y="1947"/>
                </a:lnTo>
                <a:lnTo>
                  <a:pt x="457" y="1923"/>
                </a:lnTo>
                <a:lnTo>
                  <a:pt x="457" y="1896"/>
                </a:lnTo>
                <a:lnTo>
                  <a:pt x="457" y="1896"/>
                </a:lnTo>
                <a:lnTo>
                  <a:pt x="457" y="1876"/>
                </a:lnTo>
                <a:lnTo>
                  <a:pt x="459" y="1856"/>
                </a:lnTo>
                <a:lnTo>
                  <a:pt x="465" y="1837"/>
                </a:lnTo>
                <a:lnTo>
                  <a:pt x="472" y="1818"/>
                </a:lnTo>
                <a:lnTo>
                  <a:pt x="481" y="1800"/>
                </a:lnTo>
                <a:lnTo>
                  <a:pt x="491" y="1783"/>
                </a:lnTo>
                <a:lnTo>
                  <a:pt x="502" y="1767"/>
                </a:lnTo>
                <a:lnTo>
                  <a:pt x="517" y="1751"/>
                </a:lnTo>
                <a:lnTo>
                  <a:pt x="517" y="1751"/>
                </a:lnTo>
                <a:lnTo>
                  <a:pt x="531" y="1738"/>
                </a:lnTo>
                <a:lnTo>
                  <a:pt x="548" y="1725"/>
                </a:lnTo>
                <a:lnTo>
                  <a:pt x="565" y="1715"/>
                </a:lnTo>
                <a:lnTo>
                  <a:pt x="583" y="1707"/>
                </a:lnTo>
                <a:lnTo>
                  <a:pt x="601" y="1701"/>
                </a:lnTo>
                <a:lnTo>
                  <a:pt x="621" y="1695"/>
                </a:lnTo>
                <a:lnTo>
                  <a:pt x="641" y="1692"/>
                </a:lnTo>
                <a:lnTo>
                  <a:pt x="661" y="1692"/>
                </a:lnTo>
                <a:lnTo>
                  <a:pt x="661" y="1692"/>
                </a:lnTo>
                <a:lnTo>
                  <a:pt x="683" y="1692"/>
                </a:lnTo>
                <a:lnTo>
                  <a:pt x="703" y="1697"/>
                </a:lnTo>
                <a:lnTo>
                  <a:pt x="723" y="1701"/>
                </a:lnTo>
                <a:lnTo>
                  <a:pt x="742" y="1708"/>
                </a:lnTo>
                <a:lnTo>
                  <a:pt x="759" y="1717"/>
                </a:lnTo>
                <a:lnTo>
                  <a:pt x="776" y="1727"/>
                </a:lnTo>
                <a:lnTo>
                  <a:pt x="792" y="1740"/>
                </a:lnTo>
                <a:lnTo>
                  <a:pt x="806" y="1753"/>
                </a:lnTo>
                <a:lnTo>
                  <a:pt x="820" y="1767"/>
                </a:lnTo>
                <a:lnTo>
                  <a:pt x="832" y="1783"/>
                </a:lnTo>
                <a:lnTo>
                  <a:pt x="842" y="1800"/>
                </a:lnTo>
                <a:lnTo>
                  <a:pt x="850" y="1818"/>
                </a:lnTo>
                <a:lnTo>
                  <a:pt x="858" y="1837"/>
                </a:lnTo>
                <a:lnTo>
                  <a:pt x="862" y="1856"/>
                </a:lnTo>
                <a:lnTo>
                  <a:pt x="865" y="1877"/>
                </a:lnTo>
                <a:lnTo>
                  <a:pt x="866" y="1897"/>
                </a:lnTo>
                <a:lnTo>
                  <a:pt x="866" y="1897"/>
                </a:lnTo>
                <a:lnTo>
                  <a:pt x="865" y="1924"/>
                </a:lnTo>
                <a:lnTo>
                  <a:pt x="863" y="1949"/>
                </a:lnTo>
                <a:lnTo>
                  <a:pt x="859" y="1970"/>
                </a:lnTo>
                <a:lnTo>
                  <a:pt x="855" y="1989"/>
                </a:lnTo>
                <a:lnTo>
                  <a:pt x="848" y="2016"/>
                </a:lnTo>
                <a:lnTo>
                  <a:pt x="843" y="2028"/>
                </a:lnTo>
                <a:lnTo>
                  <a:pt x="843" y="2028"/>
                </a:lnTo>
                <a:lnTo>
                  <a:pt x="838" y="2046"/>
                </a:lnTo>
                <a:lnTo>
                  <a:pt x="833" y="2063"/>
                </a:lnTo>
                <a:lnTo>
                  <a:pt x="832" y="2081"/>
                </a:lnTo>
                <a:lnTo>
                  <a:pt x="832" y="2096"/>
                </a:lnTo>
                <a:lnTo>
                  <a:pt x="833" y="2113"/>
                </a:lnTo>
                <a:lnTo>
                  <a:pt x="836" y="2128"/>
                </a:lnTo>
                <a:lnTo>
                  <a:pt x="842" y="2142"/>
                </a:lnTo>
                <a:lnTo>
                  <a:pt x="850" y="2155"/>
                </a:lnTo>
                <a:lnTo>
                  <a:pt x="850" y="2155"/>
                </a:lnTo>
                <a:lnTo>
                  <a:pt x="859" y="2168"/>
                </a:lnTo>
                <a:lnTo>
                  <a:pt x="870" y="2178"/>
                </a:lnTo>
                <a:lnTo>
                  <a:pt x="883" y="2186"/>
                </a:lnTo>
                <a:lnTo>
                  <a:pt x="898" y="2195"/>
                </a:lnTo>
                <a:lnTo>
                  <a:pt x="913" y="2201"/>
                </a:lnTo>
                <a:lnTo>
                  <a:pt x="929" y="2205"/>
                </a:lnTo>
                <a:lnTo>
                  <a:pt x="948" y="2208"/>
                </a:lnTo>
                <a:lnTo>
                  <a:pt x="966" y="2208"/>
                </a:lnTo>
                <a:lnTo>
                  <a:pt x="1320" y="2209"/>
                </a:lnTo>
                <a:lnTo>
                  <a:pt x="1320" y="2209"/>
                </a:lnTo>
                <a:lnTo>
                  <a:pt x="1322" y="2181"/>
                </a:lnTo>
                <a:lnTo>
                  <a:pt x="1323" y="2154"/>
                </a:lnTo>
                <a:lnTo>
                  <a:pt x="1326" y="2125"/>
                </a:lnTo>
                <a:lnTo>
                  <a:pt x="1329" y="2098"/>
                </a:lnTo>
                <a:lnTo>
                  <a:pt x="1333" y="2069"/>
                </a:lnTo>
                <a:lnTo>
                  <a:pt x="1339" y="2040"/>
                </a:lnTo>
                <a:lnTo>
                  <a:pt x="1345" y="2013"/>
                </a:lnTo>
                <a:lnTo>
                  <a:pt x="1352" y="1986"/>
                </a:lnTo>
                <a:lnTo>
                  <a:pt x="1360" y="1957"/>
                </a:lnTo>
                <a:lnTo>
                  <a:pt x="1369" y="1930"/>
                </a:lnTo>
                <a:lnTo>
                  <a:pt x="1379" y="1903"/>
                </a:lnTo>
                <a:lnTo>
                  <a:pt x="1390" y="1876"/>
                </a:lnTo>
                <a:lnTo>
                  <a:pt x="1402" y="1848"/>
                </a:lnTo>
                <a:lnTo>
                  <a:pt x="1415" y="1823"/>
                </a:lnTo>
                <a:lnTo>
                  <a:pt x="1428" y="1796"/>
                </a:lnTo>
                <a:lnTo>
                  <a:pt x="1443" y="1770"/>
                </a:lnTo>
                <a:lnTo>
                  <a:pt x="1443" y="1770"/>
                </a:lnTo>
                <a:lnTo>
                  <a:pt x="1466" y="1730"/>
                </a:lnTo>
                <a:lnTo>
                  <a:pt x="1494" y="1692"/>
                </a:lnTo>
                <a:lnTo>
                  <a:pt x="1521" y="1657"/>
                </a:lnTo>
                <a:lnTo>
                  <a:pt x="1549" y="1622"/>
                </a:lnTo>
                <a:lnTo>
                  <a:pt x="1579" y="1589"/>
                </a:lnTo>
                <a:lnTo>
                  <a:pt x="1611" y="1559"/>
                </a:lnTo>
                <a:lnTo>
                  <a:pt x="1645" y="1529"/>
                </a:lnTo>
                <a:lnTo>
                  <a:pt x="1680" y="1502"/>
                </a:lnTo>
                <a:lnTo>
                  <a:pt x="1714" y="1478"/>
                </a:lnTo>
                <a:lnTo>
                  <a:pt x="1751" y="1453"/>
                </a:lnTo>
                <a:lnTo>
                  <a:pt x="1789" y="1432"/>
                </a:lnTo>
                <a:lnTo>
                  <a:pt x="1827" y="1412"/>
                </a:lnTo>
                <a:lnTo>
                  <a:pt x="1866" y="1393"/>
                </a:lnTo>
                <a:lnTo>
                  <a:pt x="1906" y="1377"/>
                </a:lnTo>
                <a:lnTo>
                  <a:pt x="1948" y="1363"/>
                </a:lnTo>
                <a:lnTo>
                  <a:pt x="1989" y="1352"/>
                </a:lnTo>
                <a:lnTo>
                  <a:pt x="2031" y="1342"/>
                </a:lnTo>
                <a:lnTo>
                  <a:pt x="2072" y="1333"/>
                </a:lnTo>
                <a:lnTo>
                  <a:pt x="2115" y="1326"/>
                </a:lnTo>
                <a:lnTo>
                  <a:pt x="2158" y="1323"/>
                </a:lnTo>
                <a:lnTo>
                  <a:pt x="2201" y="1320"/>
                </a:lnTo>
                <a:lnTo>
                  <a:pt x="2245" y="1320"/>
                </a:lnTo>
                <a:lnTo>
                  <a:pt x="2288" y="1321"/>
                </a:lnTo>
                <a:lnTo>
                  <a:pt x="2331" y="1326"/>
                </a:lnTo>
                <a:lnTo>
                  <a:pt x="2376" y="1333"/>
                </a:lnTo>
                <a:lnTo>
                  <a:pt x="2419" y="1342"/>
                </a:lnTo>
                <a:lnTo>
                  <a:pt x="2462" y="1352"/>
                </a:lnTo>
                <a:lnTo>
                  <a:pt x="2505" y="1364"/>
                </a:lnTo>
                <a:lnTo>
                  <a:pt x="2546" y="1379"/>
                </a:lnTo>
                <a:lnTo>
                  <a:pt x="2588" y="1396"/>
                </a:lnTo>
                <a:lnTo>
                  <a:pt x="2629" y="1416"/>
                </a:lnTo>
                <a:lnTo>
                  <a:pt x="2671" y="1437"/>
                </a:lnTo>
                <a:lnTo>
                  <a:pt x="2848" y="1131"/>
                </a:lnTo>
                <a:lnTo>
                  <a:pt x="2848" y="1131"/>
                </a:lnTo>
                <a:lnTo>
                  <a:pt x="2860" y="1114"/>
                </a:lnTo>
                <a:lnTo>
                  <a:pt x="2873" y="1098"/>
                </a:lnTo>
                <a:lnTo>
                  <a:pt x="2886" y="1084"/>
                </a:lnTo>
                <a:lnTo>
                  <a:pt x="2900" y="1072"/>
                </a:lnTo>
                <a:lnTo>
                  <a:pt x="2916" y="1064"/>
                </a:lnTo>
                <a:lnTo>
                  <a:pt x="2932" y="1057"/>
                </a:lnTo>
                <a:lnTo>
                  <a:pt x="2949" y="1051"/>
                </a:lnTo>
                <a:lnTo>
                  <a:pt x="2966" y="1049"/>
                </a:lnTo>
                <a:lnTo>
                  <a:pt x="2966" y="1049"/>
                </a:lnTo>
                <a:lnTo>
                  <a:pt x="2983" y="1048"/>
                </a:lnTo>
                <a:lnTo>
                  <a:pt x="3000" y="1051"/>
                </a:lnTo>
                <a:lnTo>
                  <a:pt x="3018" y="1055"/>
                </a:lnTo>
                <a:lnTo>
                  <a:pt x="3035" y="1062"/>
                </a:lnTo>
                <a:lnTo>
                  <a:pt x="3050" y="1072"/>
                </a:lnTo>
                <a:lnTo>
                  <a:pt x="3066" y="1084"/>
                </a:lnTo>
                <a:lnTo>
                  <a:pt x="3081" y="1098"/>
                </a:lnTo>
                <a:lnTo>
                  <a:pt x="3095" y="1114"/>
                </a:lnTo>
                <a:lnTo>
                  <a:pt x="3095" y="1114"/>
                </a:lnTo>
                <a:lnTo>
                  <a:pt x="3102" y="1121"/>
                </a:lnTo>
                <a:lnTo>
                  <a:pt x="3121" y="1141"/>
                </a:lnTo>
                <a:lnTo>
                  <a:pt x="3135" y="1152"/>
                </a:lnTo>
                <a:lnTo>
                  <a:pt x="3151" y="1167"/>
                </a:lnTo>
                <a:lnTo>
                  <a:pt x="3169" y="1180"/>
                </a:lnTo>
                <a:lnTo>
                  <a:pt x="3191" y="1194"/>
                </a:lnTo>
                <a:lnTo>
                  <a:pt x="3191" y="1194"/>
                </a:lnTo>
                <a:lnTo>
                  <a:pt x="3208" y="1203"/>
                </a:lnTo>
                <a:lnTo>
                  <a:pt x="3227" y="1210"/>
                </a:lnTo>
                <a:lnTo>
                  <a:pt x="3244" y="1214"/>
                </a:lnTo>
                <a:lnTo>
                  <a:pt x="3262" y="1218"/>
                </a:lnTo>
                <a:lnTo>
                  <a:pt x="3280" y="1220"/>
                </a:lnTo>
                <a:lnTo>
                  <a:pt x="3298" y="1218"/>
                </a:lnTo>
                <a:lnTo>
                  <a:pt x="3317" y="1217"/>
                </a:lnTo>
                <a:lnTo>
                  <a:pt x="3334" y="1213"/>
                </a:lnTo>
                <a:lnTo>
                  <a:pt x="3351" y="1207"/>
                </a:lnTo>
                <a:lnTo>
                  <a:pt x="3367" y="1200"/>
                </a:lnTo>
                <a:lnTo>
                  <a:pt x="3384" y="1191"/>
                </a:lnTo>
                <a:lnTo>
                  <a:pt x="3398" y="1181"/>
                </a:lnTo>
                <a:lnTo>
                  <a:pt x="3413" y="1170"/>
                </a:lnTo>
                <a:lnTo>
                  <a:pt x="3426" y="1157"/>
                </a:lnTo>
                <a:lnTo>
                  <a:pt x="3437" y="1142"/>
                </a:lnTo>
                <a:lnTo>
                  <a:pt x="3449" y="1125"/>
                </a:lnTo>
                <a:lnTo>
                  <a:pt x="3449" y="1125"/>
                </a:lnTo>
                <a:lnTo>
                  <a:pt x="3457" y="1110"/>
                </a:lnTo>
                <a:lnTo>
                  <a:pt x="3463" y="1092"/>
                </a:lnTo>
                <a:lnTo>
                  <a:pt x="3469" y="1074"/>
                </a:lnTo>
                <a:lnTo>
                  <a:pt x="3472" y="1057"/>
                </a:lnTo>
                <a:lnTo>
                  <a:pt x="3473" y="1038"/>
                </a:lnTo>
                <a:lnTo>
                  <a:pt x="3473" y="1019"/>
                </a:lnTo>
                <a:lnTo>
                  <a:pt x="3472" y="1002"/>
                </a:lnTo>
                <a:lnTo>
                  <a:pt x="3467" y="983"/>
                </a:lnTo>
                <a:lnTo>
                  <a:pt x="3467" y="983"/>
                </a:lnTo>
                <a:lnTo>
                  <a:pt x="3462" y="965"/>
                </a:lnTo>
                <a:lnTo>
                  <a:pt x="3454" y="949"/>
                </a:lnTo>
                <a:lnTo>
                  <a:pt x="3446" y="932"/>
                </a:lnTo>
                <a:lnTo>
                  <a:pt x="3436" y="918"/>
                </a:lnTo>
                <a:lnTo>
                  <a:pt x="3423" y="903"/>
                </a:lnTo>
                <a:lnTo>
                  <a:pt x="3410" y="890"/>
                </a:lnTo>
                <a:lnTo>
                  <a:pt x="3396" y="879"/>
                </a:lnTo>
                <a:lnTo>
                  <a:pt x="3380" y="869"/>
                </a:lnTo>
                <a:lnTo>
                  <a:pt x="3380" y="869"/>
                </a:lnTo>
                <a:lnTo>
                  <a:pt x="3358" y="857"/>
                </a:lnTo>
                <a:lnTo>
                  <a:pt x="3337" y="847"/>
                </a:lnTo>
                <a:lnTo>
                  <a:pt x="3317" y="840"/>
                </a:lnTo>
                <a:lnTo>
                  <a:pt x="3300" y="833"/>
                </a:lnTo>
                <a:lnTo>
                  <a:pt x="3272" y="827"/>
                </a:lnTo>
                <a:lnTo>
                  <a:pt x="3262" y="825"/>
                </a:lnTo>
                <a:lnTo>
                  <a:pt x="3262" y="825"/>
                </a:lnTo>
                <a:lnTo>
                  <a:pt x="3241" y="820"/>
                </a:lnTo>
                <a:lnTo>
                  <a:pt x="3222" y="814"/>
                </a:lnTo>
                <a:lnTo>
                  <a:pt x="3205" y="807"/>
                </a:lnTo>
                <a:lnTo>
                  <a:pt x="3188" y="797"/>
                </a:lnTo>
                <a:lnTo>
                  <a:pt x="3174" y="787"/>
                </a:lnTo>
                <a:lnTo>
                  <a:pt x="3162" y="774"/>
                </a:lnTo>
                <a:lnTo>
                  <a:pt x="3151" y="760"/>
                </a:lnTo>
                <a:lnTo>
                  <a:pt x="3142" y="746"/>
                </a:lnTo>
                <a:lnTo>
                  <a:pt x="3142" y="746"/>
                </a:lnTo>
                <a:lnTo>
                  <a:pt x="3136" y="729"/>
                </a:lnTo>
                <a:lnTo>
                  <a:pt x="3132" y="711"/>
                </a:lnTo>
                <a:lnTo>
                  <a:pt x="3131" y="694"/>
                </a:lnTo>
                <a:lnTo>
                  <a:pt x="3131" y="677"/>
                </a:lnTo>
                <a:lnTo>
                  <a:pt x="3134" y="658"/>
                </a:lnTo>
                <a:lnTo>
                  <a:pt x="3139" y="640"/>
                </a:lnTo>
                <a:lnTo>
                  <a:pt x="3146" y="621"/>
                </a:lnTo>
                <a:lnTo>
                  <a:pt x="3156" y="603"/>
                </a:lnTo>
                <a:lnTo>
                  <a:pt x="3334" y="296"/>
                </a:lnTo>
                <a:lnTo>
                  <a:pt x="3334" y="296"/>
                </a:lnTo>
                <a:lnTo>
                  <a:pt x="3284" y="269"/>
                </a:lnTo>
                <a:lnTo>
                  <a:pt x="3234" y="242"/>
                </a:lnTo>
                <a:lnTo>
                  <a:pt x="3182" y="217"/>
                </a:lnTo>
                <a:lnTo>
                  <a:pt x="3132" y="193"/>
                </a:lnTo>
                <a:lnTo>
                  <a:pt x="3081" y="170"/>
                </a:lnTo>
                <a:lnTo>
                  <a:pt x="3029" y="150"/>
                </a:lnTo>
                <a:lnTo>
                  <a:pt x="2976" y="130"/>
                </a:lnTo>
                <a:lnTo>
                  <a:pt x="2924" y="113"/>
                </a:lnTo>
                <a:lnTo>
                  <a:pt x="2871" y="96"/>
                </a:lnTo>
                <a:lnTo>
                  <a:pt x="2818" y="80"/>
                </a:lnTo>
                <a:lnTo>
                  <a:pt x="2765" y="65"/>
                </a:lnTo>
                <a:lnTo>
                  <a:pt x="2712" y="54"/>
                </a:lnTo>
                <a:lnTo>
                  <a:pt x="2659" y="43"/>
                </a:lnTo>
                <a:lnTo>
                  <a:pt x="2606" y="33"/>
                </a:lnTo>
                <a:lnTo>
                  <a:pt x="2552" y="24"/>
                </a:lnTo>
                <a:lnTo>
                  <a:pt x="2499" y="17"/>
                </a:lnTo>
                <a:lnTo>
                  <a:pt x="2445" y="10"/>
                </a:lnTo>
                <a:lnTo>
                  <a:pt x="2392" y="5"/>
                </a:lnTo>
                <a:lnTo>
                  <a:pt x="2337" y="2"/>
                </a:lnTo>
                <a:lnTo>
                  <a:pt x="2284" y="0"/>
                </a:lnTo>
                <a:lnTo>
                  <a:pt x="2231" y="0"/>
                </a:lnTo>
                <a:lnTo>
                  <a:pt x="2177" y="0"/>
                </a:lnTo>
                <a:lnTo>
                  <a:pt x="2124" y="1"/>
                </a:lnTo>
                <a:lnTo>
                  <a:pt x="2071" y="5"/>
                </a:lnTo>
                <a:lnTo>
                  <a:pt x="2016" y="10"/>
                </a:lnTo>
                <a:lnTo>
                  <a:pt x="1963" y="15"/>
                </a:lnTo>
                <a:lnTo>
                  <a:pt x="1910" y="21"/>
                </a:lnTo>
                <a:lnTo>
                  <a:pt x="1859" y="30"/>
                </a:lnTo>
                <a:lnTo>
                  <a:pt x="1806" y="40"/>
                </a:lnTo>
                <a:lnTo>
                  <a:pt x="1754" y="50"/>
                </a:lnTo>
                <a:lnTo>
                  <a:pt x="1701" y="61"/>
                </a:lnTo>
                <a:lnTo>
                  <a:pt x="1650" y="76"/>
                </a:lnTo>
                <a:lnTo>
                  <a:pt x="1600" y="90"/>
                </a:lnTo>
                <a:lnTo>
                  <a:pt x="1548" y="104"/>
                </a:lnTo>
                <a:lnTo>
                  <a:pt x="1498" y="121"/>
                </a:lnTo>
                <a:lnTo>
                  <a:pt x="1448" y="140"/>
                </a:lnTo>
                <a:lnTo>
                  <a:pt x="1398" y="159"/>
                </a:lnTo>
                <a:lnTo>
                  <a:pt x="1349" y="179"/>
                </a:lnTo>
                <a:lnTo>
                  <a:pt x="1300" y="200"/>
                </a:lnTo>
                <a:lnTo>
                  <a:pt x="1251" y="223"/>
                </a:lnTo>
                <a:lnTo>
                  <a:pt x="1203" y="247"/>
                </a:lnTo>
                <a:lnTo>
                  <a:pt x="1157" y="272"/>
                </a:lnTo>
                <a:lnTo>
                  <a:pt x="1110" y="299"/>
                </a:lnTo>
                <a:lnTo>
                  <a:pt x="1064" y="326"/>
                </a:lnTo>
                <a:lnTo>
                  <a:pt x="1018" y="355"/>
                </a:lnTo>
                <a:lnTo>
                  <a:pt x="974" y="383"/>
                </a:lnTo>
                <a:lnTo>
                  <a:pt x="929" y="415"/>
                </a:lnTo>
                <a:lnTo>
                  <a:pt x="885" y="446"/>
                </a:lnTo>
                <a:lnTo>
                  <a:pt x="842" y="479"/>
                </a:lnTo>
                <a:lnTo>
                  <a:pt x="800" y="514"/>
                </a:lnTo>
                <a:lnTo>
                  <a:pt x="759" y="550"/>
                </a:lnTo>
                <a:lnTo>
                  <a:pt x="719" y="585"/>
                </a:lnTo>
                <a:lnTo>
                  <a:pt x="679" y="623"/>
                </a:lnTo>
                <a:lnTo>
                  <a:pt x="640" y="661"/>
                </a:lnTo>
                <a:lnTo>
                  <a:pt x="601" y="701"/>
                </a:lnTo>
                <a:lnTo>
                  <a:pt x="564" y="743"/>
                </a:lnTo>
                <a:lnTo>
                  <a:pt x="528" y="784"/>
                </a:lnTo>
                <a:lnTo>
                  <a:pt x="492" y="827"/>
                </a:lnTo>
                <a:lnTo>
                  <a:pt x="458" y="870"/>
                </a:lnTo>
                <a:lnTo>
                  <a:pt x="425" y="916"/>
                </a:lnTo>
                <a:lnTo>
                  <a:pt x="392" y="962"/>
                </a:lnTo>
                <a:lnTo>
                  <a:pt x="361" y="1009"/>
                </a:lnTo>
                <a:lnTo>
                  <a:pt x="330" y="1057"/>
                </a:lnTo>
                <a:lnTo>
                  <a:pt x="300" y="1107"/>
                </a:lnTo>
                <a:lnTo>
                  <a:pt x="300" y="1107"/>
                </a:lnTo>
                <a:lnTo>
                  <a:pt x="265" y="1171"/>
                </a:lnTo>
                <a:lnTo>
                  <a:pt x="230" y="1238"/>
                </a:lnTo>
                <a:lnTo>
                  <a:pt x="199" y="1304"/>
                </a:lnTo>
                <a:lnTo>
                  <a:pt x="169" y="1372"/>
                </a:lnTo>
                <a:lnTo>
                  <a:pt x="143" y="1439"/>
                </a:lnTo>
                <a:lnTo>
                  <a:pt x="117" y="1508"/>
                </a:lnTo>
                <a:lnTo>
                  <a:pt x="96" y="1576"/>
                </a:lnTo>
                <a:lnTo>
                  <a:pt x="76" y="1645"/>
                </a:lnTo>
                <a:lnTo>
                  <a:pt x="58" y="1715"/>
                </a:lnTo>
                <a:lnTo>
                  <a:pt x="43" y="1785"/>
                </a:lnTo>
                <a:lnTo>
                  <a:pt x="30" y="1854"/>
                </a:lnTo>
                <a:lnTo>
                  <a:pt x="20" y="1924"/>
                </a:lnTo>
                <a:lnTo>
                  <a:pt x="11" y="1995"/>
                </a:lnTo>
                <a:lnTo>
                  <a:pt x="5" y="2065"/>
                </a:lnTo>
                <a:lnTo>
                  <a:pt x="1" y="2135"/>
                </a:lnTo>
                <a:lnTo>
                  <a:pt x="0" y="2207"/>
                </a:lnTo>
                <a:lnTo>
                  <a:pt x="353" y="2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6653C01E-1E47-0C45-ABA5-3D34321CA4ED}"/>
              </a:ext>
            </a:extLst>
          </p:cNvPr>
          <p:cNvSpPr>
            <a:spLocks/>
          </p:cNvSpPr>
          <p:nvPr/>
        </p:nvSpPr>
        <p:spPr bwMode="auto">
          <a:xfrm>
            <a:off x="6282424" y="2103618"/>
            <a:ext cx="1593169" cy="3200505"/>
          </a:xfrm>
          <a:custGeom>
            <a:avLst/>
            <a:gdLst>
              <a:gd name="T0" fmla="*/ 613 w 1910"/>
              <a:gd name="T1" fmla="*/ 356 h 3842"/>
              <a:gd name="T2" fmla="*/ 620 w 1910"/>
              <a:gd name="T3" fmla="*/ 432 h 3842"/>
              <a:gd name="T4" fmla="*/ 661 w 1910"/>
              <a:gd name="T5" fmla="*/ 478 h 3842"/>
              <a:gd name="T6" fmla="*/ 727 w 1910"/>
              <a:gd name="T7" fmla="*/ 502 h 3842"/>
              <a:gd name="T8" fmla="*/ 828 w 1910"/>
              <a:gd name="T9" fmla="*/ 537 h 3842"/>
              <a:gd name="T10" fmla="*/ 898 w 1910"/>
              <a:gd name="T11" fmla="*/ 587 h 3842"/>
              <a:gd name="T12" fmla="*/ 946 w 1910"/>
              <a:gd name="T13" fmla="*/ 674 h 3842"/>
              <a:gd name="T14" fmla="*/ 951 w 1910"/>
              <a:gd name="T15" fmla="*/ 754 h 3842"/>
              <a:gd name="T16" fmla="*/ 925 w 1910"/>
              <a:gd name="T17" fmla="*/ 829 h 3842"/>
              <a:gd name="T18" fmla="*/ 855 w 1910"/>
              <a:gd name="T19" fmla="*/ 902 h 3842"/>
              <a:gd name="T20" fmla="*/ 762 w 1910"/>
              <a:gd name="T21" fmla="*/ 931 h 3842"/>
              <a:gd name="T22" fmla="*/ 663 w 1910"/>
              <a:gd name="T23" fmla="*/ 913 h 3842"/>
              <a:gd name="T24" fmla="*/ 585 w 1910"/>
              <a:gd name="T25" fmla="*/ 862 h 3842"/>
              <a:gd name="T26" fmla="*/ 531 w 1910"/>
              <a:gd name="T27" fmla="*/ 805 h 3842"/>
              <a:gd name="T28" fmla="*/ 459 w 1910"/>
              <a:gd name="T29" fmla="*/ 763 h 3842"/>
              <a:gd name="T30" fmla="*/ 399 w 1910"/>
              <a:gd name="T31" fmla="*/ 767 h 3842"/>
              <a:gd name="T32" fmla="*/ 335 w 1910"/>
              <a:gd name="T33" fmla="*/ 819 h 3842"/>
              <a:gd name="T34" fmla="*/ 223 w 1910"/>
              <a:gd name="T35" fmla="*/ 1193 h 3842"/>
              <a:gd name="T36" fmla="*/ 385 w 1910"/>
              <a:gd name="T37" fmla="*/ 1346 h 3842"/>
              <a:gd name="T38" fmla="*/ 501 w 1910"/>
              <a:gd name="T39" fmla="*/ 1529 h 3842"/>
              <a:gd name="T40" fmla="*/ 570 w 1910"/>
              <a:gd name="T41" fmla="*/ 1733 h 3842"/>
              <a:gd name="T42" fmla="*/ 590 w 1910"/>
              <a:gd name="T43" fmla="*/ 1947 h 3842"/>
              <a:gd name="T44" fmla="*/ 555 w 1910"/>
              <a:gd name="T45" fmla="*/ 2164 h 3842"/>
              <a:gd name="T46" fmla="*/ 467 w 1910"/>
              <a:gd name="T47" fmla="*/ 2373 h 3842"/>
              <a:gd name="T48" fmla="*/ 401 w 1910"/>
              <a:gd name="T49" fmla="*/ 2472 h 3842"/>
              <a:gd name="T50" fmla="*/ 303 w 1910"/>
              <a:gd name="T51" fmla="*/ 2579 h 3842"/>
              <a:gd name="T52" fmla="*/ 192 w 1910"/>
              <a:gd name="T53" fmla="*/ 2668 h 3842"/>
              <a:gd name="T54" fmla="*/ 329 w 1910"/>
              <a:gd name="T55" fmla="*/ 3021 h 3842"/>
              <a:gd name="T56" fmla="*/ 343 w 1910"/>
              <a:gd name="T57" fmla="*/ 3113 h 3842"/>
              <a:gd name="T58" fmla="*/ 313 w 1910"/>
              <a:gd name="T59" fmla="*/ 3176 h 3842"/>
              <a:gd name="T60" fmla="*/ 233 w 1910"/>
              <a:gd name="T61" fmla="*/ 3222 h 3842"/>
              <a:gd name="T62" fmla="*/ 157 w 1910"/>
              <a:gd name="T63" fmla="*/ 3241 h 3842"/>
              <a:gd name="T64" fmla="*/ 78 w 1910"/>
              <a:gd name="T65" fmla="*/ 3279 h 3842"/>
              <a:gd name="T66" fmla="*/ 18 w 1910"/>
              <a:gd name="T67" fmla="*/ 3349 h 3842"/>
              <a:gd name="T68" fmla="*/ 0 w 1910"/>
              <a:gd name="T69" fmla="*/ 3437 h 3842"/>
              <a:gd name="T70" fmla="*/ 24 w 1910"/>
              <a:gd name="T71" fmla="*/ 3526 h 3842"/>
              <a:gd name="T72" fmla="*/ 73 w 1910"/>
              <a:gd name="T73" fmla="*/ 3581 h 3842"/>
              <a:gd name="T74" fmla="*/ 139 w 1910"/>
              <a:gd name="T75" fmla="*/ 3613 h 3842"/>
              <a:gd name="T76" fmla="*/ 229 w 1910"/>
              <a:gd name="T77" fmla="*/ 3616 h 3842"/>
              <a:gd name="T78" fmla="*/ 302 w 1910"/>
              <a:gd name="T79" fmla="*/ 3581 h 3842"/>
              <a:gd name="T80" fmla="*/ 378 w 1910"/>
              <a:gd name="T81" fmla="*/ 3516 h 3842"/>
              <a:gd name="T82" fmla="*/ 438 w 1910"/>
              <a:gd name="T83" fmla="*/ 3465 h 3842"/>
              <a:gd name="T84" fmla="*/ 507 w 1910"/>
              <a:gd name="T85" fmla="*/ 3451 h 3842"/>
              <a:gd name="T86" fmla="*/ 587 w 1910"/>
              <a:gd name="T87" fmla="*/ 3487 h 3842"/>
              <a:gd name="T88" fmla="*/ 802 w 1910"/>
              <a:gd name="T89" fmla="*/ 3842 h 3842"/>
              <a:gd name="T90" fmla="*/ 1091 w 1910"/>
              <a:gd name="T91" fmla="*/ 3642 h 3842"/>
              <a:gd name="T92" fmla="*/ 1350 w 1910"/>
              <a:gd name="T93" fmla="*/ 3394 h 3842"/>
              <a:gd name="T94" fmla="*/ 1569 w 1910"/>
              <a:gd name="T95" fmla="*/ 3100 h 3842"/>
              <a:gd name="T96" fmla="*/ 1690 w 1910"/>
              <a:gd name="T97" fmla="*/ 2884 h 3842"/>
              <a:gd name="T98" fmla="*/ 1794 w 1910"/>
              <a:gd name="T99" fmla="*/ 2626 h 3842"/>
              <a:gd name="T100" fmla="*/ 1866 w 1910"/>
              <a:gd name="T101" fmla="*/ 2361 h 3842"/>
              <a:gd name="T102" fmla="*/ 1903 w 1910"/>
              <a:gd name="T103" fmla="*/ 2093 h 3842"/>
              <a:gd name="T104" fmla="*/ 1909 w 1910"/>
              <a:gd name="T105" fmla="*/ 1826 h 3842"/>
              <a:gd name="T106" fmla="*/ 1880 w 1910"/>
              <a:gd name="T107" fmla="*/ 1561 h 3842"/>
              <a:gd name="T108" fmla="*/ 1823 w 1910"/>
              <a:gd name="T109" fmla="*/ 1301 h 3842"/>
              <a:gd name="T110" fmla="*/ 1734 w 1910"/>
              <a:gd name="T111" fmla="*/ 1051 h 3842"/>
              <a:gd name="T112" fmla="*/ 1615 w 1910"/>
              <a:gd name="T113" fmla="*/ 812 h 3842"/>
              <a:gd name="T114" fmla="*/ 1468 w 1910"/>
              <a:gd name="T115" fmla="*/ 587 h 3842"/>
              <a:gd name="T116" fmla="*/ 1292 w 1910"/>
              <a:gd name="T117" fmla="*/ 379 h 3842"/>
              <a:gd name="T118" fmla="*/ 1090 w 1910"/>
              <a:gd name="T119" fmla="*/ 193 h 3842"/>
              <a:gd name="T120" fmla="*/ 859 w 1910"/>
              <a:gd name="T121" fmla="*/ 30 h 3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10" h="3842">
                <a:moveTo>
                  <a:pt x="633" y="306"/>
                </a:moveTo>
                <a:lnTo>
                  <a:pt x="633" y="306"/>
                </a:lnTo>
                <a:lnTo>
                  <a:pt x="624" y="322"/>
                </a:lnTo>
                <a:lnTo>
                  <a:pt x="617" y="339"/>
                </a:lnTo>
                <a:lnTo>
                  <a:pt x="613" y="356"/>
                </a:lnTo>
                <a:lnTo>
                  <a:pt x="610" y="372"/>
                </a:lnTo>
                <a:lnTo>
                  <a:pt x="610" y="388"/>
                </a:lnTo>
                <a:lnTo>
                  <a:pt x="611" y="404"/>
                </a:lnTo>
                <a:lnTo>
                  <a:pt x="614" y="418"/>
                </a:lnTo>
                <a:lnTo>
                  <a:pt x="620" y="432"/>
                </a:lnTo>
                <a:lnTo>
                  <a:pt x="620" y="432"/>
                </a:lnTo>
                <a:lnTo>
                  <a:pt x="627" y="446"/>
                </a:lnTo>
                <a:lnTo>
                  <a:pt x="637" y="458"/>
                </a:lnTo>
                <a:lnTo>
                  <a:pt x="649" y="469"/>
                </a:lnTo>
                <a:lnTo>
                  <a:pt x="661" y="478"/>
                </a:lnTo>
                <a:lnTo>
                  <a:pt x="676" y="487"/>
                </a:lnTo>
                <a:lnTo>
                  <a:pt x="691" y="494"/>
                </a:lnTo>
                <a:lnTo>
                  <a:pt x="709" y="499"/>
                </a:lnTo>
                <a:lnTo>
                  <a:pt x="727" y="502"/>
                </a:lnTo>
                <a:lnTo>
                  <a:pt x="727" y="502"/>
                </a:lnTo>
                <a:lnTo>
                  <a:pt x="739" y="505"/>
                </a:lnTo>
                <a:lnTo>
                  <a:pt x="766" y="512"/>
                </a:lnTo>
                <a:lnTo>
                  <a:pt x="785" y="518"/>
                </a:lnTo>
                <a:lnTo>
                  <a:pt x="805" y="527"/>
                </a:lnTo>
                <a:lnTo>
                  <a:pt x="828" y="537"/>
                </a:lnTo>
                <a:lnTo>
                  <a:pt x="850" y="550"/>
                </a:lnTo>
                <a:lnTo>
                  <a:pt x="850" y="550"/>
                </a:lnTo>
                <a:lnTo>
                  <a:pt x="868" y="560"/>
                </a:lnTo>
                <a:lnTo>
                  <a:pt x="883" y="573"/>
                </a:lnTo>
                <a:lnTo>
                  <a:pt x="898" y="587"/>
                </a:lnTo>
                <a:lnTo>
                  <a:pt x="911" y="603"/>
                </a:lnTo>
                <a:lnTo>
                  <a:pt x="922" y="618"/>
                </a:lnTo>
                <a:lnTo>
                  <a:pt x="932" y="636"/>
                </a:lnTo>
                <a:lnTo>
                  <a:pt x="939" y="654"/>
                </a:lnTo>
                <a:lnTo>
                  <a:pt x="946" y="674"/>
                </a:lnTo>
                <a:lnTo>
                  <a:pt x="946" y="674"/>
                </a:lnTo>
                <a:lnTo>
                  <a:pt x="951" y="694"/>
                </a:lnTo>
                <a:lnTo>
                  <a:pt x="952" y="714"/>
                </a:lnTo>
                <a:lnTo>
                  <a:pt x="952" y="734"/>
                </a:lnTo>
                <a:lnTo>
                  <a:pt x="951" y="754"/>
                </a:lnTo>
                <a:lnTo>
                  <a:pt x="948" y="773"/>
                </a:lnTo>
                <a:lnTo>
                  <a:pt x="942" y="793"/>
                </a:lnTo>
                <a:lnTo>
                  <a:pt x="935" y="812"/>
                </a:lnTo>
                <a:lnTo>
                  <a:pt x="925" y="829"/>
                </a:lnTo>
                <a:lnTo>
                  <a:pt x="925" y="829"/>
                </a:lnTo>
                <a:lnTo>
                  <a:pt x="913" y="847"/>
                </a:lnTo>
                <a:lnTo>
                  <a:pt x="901" y="863"/>
                </a:lnTo>
                <a:lnTo>
                  <a:pt x="886" y="878"/>
                </a:lnTo>
                <a:lnTo>
                  <a:pt x="871" y="890"/>
                </a:lnTo>
                <a:lnTo>
                  <a:pt x="855" y="902"/>
                </a:lnTo>
                <a:lnTo>
                  <a:pt x="838" y="910"/>
                </a:lnTo>
                <a:lnTo>
                  <a:pt x="819" y="919"/>
                </a:lnTo>
                <a:lnTo>
                  <a:pt x="800" y="925"/>
                </a:lnTo>
                <a:lnTo>
                  <a:pt x="780" y="929"/>
                </a:lnTo>
                <a:lnTo>
                  <a:pt x="762" y="931"/>
                </a:lnTo>
                <a:lnTo>
                  <a:pt x="742" y="932"/>
                </a:lnTo>
                <a:lnTo>
                  <a:pt x="722" y="929"/>
                </a:lnTo>
                <a:lnTo>
                  <a:pt x="702" y="926"/>
                </a:lnTo>
                <a:lnTo>
                  <a:pt x="683" y="921"/>
                </a:lnTo>
                <a:lnTo>
                  <a:pt x="663" y="913"/>
                </a:lnTo>
                <a:lnTo>
                  <a:pt x="644" y="903"/>
                </a:lnTo>
                <a:lnTo>
                  <a:pt x="644" y="903"/>
                </a:lnTo>
                <a:lnTo>
                  <a:pt x="623" y="889"/>
                </a:lnTo>
                <a:lnTo>
                  <a:pt x="603" y="875"/>
                </a:lnTo>
                <a:lnTo>
                  <a:pt x="585" y="862"/>
                </a:lnTo>
                <a:lnTo>
                  <a:pt x="571" y="849"/>
                </a:lnTo>
                <a:lnTo>
                  <a:pt x="551" y="827"/>
                </a:lnTo>
                <a:lnTo>
                  <a:pt x="543" y="819"/>
                </a:lnTo>
                <a:lnTo>
                  <a:pt x="543" y="819"/>
                </a:lnTo>
                <a:lnTo>
                  <a:pt x="531" y="805"/>
                </a:lnTo>
                <a:lnTo>
                  <a:pt x="518" y="793"/>
                </a:lnTo>
                <a:lnTo>
                  <a:pt x="504" y="782"/>
                </a:lnTo>
                <a:lnTo>
                  <a:pt x="490" y="773"/>
                </a:lnTo>
                <a:lnTo>
                  <a:pt x="475" y="767"/>
                </a:lnTo>
                <a:lnTo>
                  <a:pt x="459" y="763"/>
                </a:lnTo>
                <a:lnTo>
                  <a:pt x="445" y="760"/>
                </a:lnTo>
                <a:lnTo>
                  <a:pt x="429" y="760"/>
                </a:lnTo>
                <a:lnTo>
                  <a:pt x="429" y="760"/>
                </a:lnTo>
                <a:lnTo>
                  <a:pt x="414" y="763"/>
                </a:lnTo>
                <a:lnTo>
                  <a:pt x="399" y="767"/>
                </a:lnTo>
                <a:lnTo>
                  <a:pt x="385" y="774"/>
                </a:lnTo>
                <a:lnTo>
                  <a:pt x="372" y="782"/>
                </a:lnTo>
                <a:lnTo>
                  <a:pt x="359" y="793"/>
                </a:lnTo>
                <a:lnTo>
                  <a:pt x="346" y="805"/>
                </a:lnTo>
                <a:lnTo>
                  <a:pt x="335" y="819"/>
                </a:lnTo>
                <a:lnTo>
                  <a:pt x="325" y="835"/>
                </a:lnTo>
                <a:lnTo>
                  <a:pt x="147" y="1141"/>
                </a:lnTo>
                <a:lnTo>
                  <a:pt x="147" y="1141"/>
                </a:lnTo>
                <a:lnTo>
                  <a:pt x="186" y="1165"/>
                </a:lnTo>
                <a:lnTo>
                  <a:pt x="223" y="1193"/>
                </a:lnTo>
                <a:lnTo>
                  <a:pt x="259" y="1220"/>
                </a:lnTo>
                <a:lnTo>
                  <a:pt x="293" y="1250"/>
                </a:lnTo>
                <a:lnTo>
                  <a:pt x="326" y="1280"/>
                </a:lnTo>
                <a:lnTo>
                  <a:pt x="356" y="1311"/>
                </a:lnTo>
                <a:lnTo>
                  <a:pt x="385" y="1346"/>
                </a:lnTo>
                <a:lnTo>
                  <a:pt x="412" y="1380"/>
                </a:lnTo>
                <a:lnTo>
                  <a:pt x="437" y="1416"/>
                </a:lnTo>
                <a:lnTo>
                  <a:pt x="461" y="1452"/>
                </a:lnTo>
                <a:lnTo>
                  <a:pt x="482" y="1491"/>
                </a:lnTo>
                <a:lnTo>
                  <a:pt x="501" y="1529"/>
                </a:lnTo>
                <a:lnTo>
                  <a:pt x="518" y="1568"/>
                </a:lnTo>
                <a:lnTo>
                  <a:pt x="534" y="1608"/>
                </a:lnTo>
                <a:lnTo>
                  <a:pt x="548" y="1649"/>
                </a:lnTo>
                <a:lnTo>
                  <a:pt x="560" y="1691"/>
                </a:lnTo>
                <a:lnTo>
                  <a:pt x="570" y="1733"/>
                </a:lnTo>
                <a:lnTo>
                  <a:pt x="578" y="1776"/>
                </a:lnTo>
                <a:lnTo>
                  <a:pt x="584" y="1818"/>
                </a:lnTo>
                <a:lnTo>
                  <a:pt x="588" y="1861"/>
                </a:lnTo>
                <a:lnTo>
                  <a:pt x="590" y="1904"/>
                </a:lnTo>
                <a:lnTo>
                  <a:pt x="590" y="1947"/>
                </a:lnTo>
                <a:lnTo>
                  <a:pt x="587" y="1990"/>
                </a:lnTo>
                <a:lnTo>
                  <a:pt x="583" y="2035"/>
                </a:lnTo>
                <a:lnTo>
                  <a:pt x="575" y="2078"/>
                </a:lnTo>
                <a:lnTo>
                  <a:pt x="567" y="2121"/>
                </a:lnTo>
                <a:lnTo>
                  <a:pt x="555" y="2164"/>
                </a:lnTo>
                <a:lnTo>
                  <a:pt x="543" y="2207"/>
                </a:lnTo>
                <a:lnTo>
                  <a:pt x="527" y="2248"/>
                </a:lnTo>
                <a:lnTo>
                  <a:pt x="510" y="2291"/>
                </a:lnTo>
                <a:lnTo>
                  <a:pt x="490" y="2331"/>
                </a:lnTo>
                <a:lnTo>
                  <a:pt x="467" y="2373"/>
                </a:lnTo>
                <a:lnTo>
                  <a:pt x="467" y="2373"/>
                </a:lnTo>
                <a:lnTo>
                  <a:pt x="452" y="2398"/>
                </a:lnTo>
                <a:lnTo>
                  <a:pt x="435" y="2423"/>
                </a:lnTo>
                <a:lnTo>
                  <a:pt x="418" y="2447"/>
                </a:lnTo>
                <a:lnTo>
                  <a:pt x="401" y="2472"/>
                </a:lnTo>
                <a:lnTo>
                  <a:pt x="382" y="2494"/>
                </a:lnTo>
                <a:lnTo>
                  <a:pt x="363" y="2516"/>
                </a:lnTo>
                <a:lnTo>
                  <a:pt x="343" y="2537"/>
                </a:lnTo>
                <a:lnTo>
                  <a:pt x="323" y="2559"/>
                </a:lnTo>
                <a:lnTo>
                  <a:pt x="303" y="2579"/>
                </a:lnTo>
                <a:lnTo>
                  <a:pt x="282" y="2598"/>
                </a:lnTo>
                <a:lnTo>
                  <a:pt x="260" y="2616"/>
                </a:lnTo>
                <a:lnTo>
                  <a:pt x="237" y="2633"/>
                </a:lnTo>
                <a:lnTo>
                  <a:pt x="215" y="2651"/>
                </a:lnTo>
                <a:lnTo>
                  <a:pt x="192" y="2668"/>
                </a:lnTo>
                <a:lnTo>
                  <a:pt x="167" y="2682"/>
                </a:lnTo>
                <a:lnTo>
                  <a:pt x="144" y="2698"/>
                </a:lnTo>
                <a:lnTo>
                  <a:pt x="319" y="3003"/>
                </a:lnTo>
                <a:lnTo>
                  <a:pt x="319" y="3003"/>
                </a:lnTo>
                <a:lnTo>
                  <a:pt x="329" y="3021"/>
                </a:lnTo>
                <a:lnTo>
                  <a:pt x="336" y="3040"/>
                </a:lnTo>
                <a:lnTo>
                  <a:pt x="342" y="3059"/>
                </a:lnTo>
                <a:lnTo>
                  <a:pt x="345" y="3077"/>
                </a:lnTo>
                <a:lnTo>
                  <a:pt x="345" y="3096"/>
                </a:lnTo>
                <a:lnTo>
                  <a:pt x="343" y="3113"/>
                </a:lnTo>
                <a:lnTo>
                  <a:pt x="339" y="3130"/>
                </a:lnTo>
                <a:lnTo>
                  <a:pt x="332" y="3146"/>
                </a:lnTo>
                <a:lnTo>
                  <a:pt x="332" y="3146"/>
                </a:lnTo>
                <a:lnTo>
                  <a:pt x="323" y="3162"/>
                </a:lnTo>
                <a:lnTo>
                  <a:pt x="313" y="3176"/>
                </a:lnTo>
                <a:lnTo>
                  <a:pt x="300" y="3188"/>
                </a:lnTo>
                <a:lnTo>
                  <a:pt x="286" y="3199"/>
                </a:lnTo>
                <a:lnTo>
                  <a:pt x="270" y="3208"/>
                </a:lnTo>
                <a:lnTo>
                  <a:pt x="252" y="3215"/>
                </a:lnTo>
                <a:lnTo>
                  <a:pt x="233" y="3222"/>
                </a:lnTo>
                <a:lnTo>
                  <a:pt x="212" y="3225"/>
                </a:lnTo>
                <a:lnTo>
                  <a:pt x="212" y="3225"/>
                </a:lnTo>
                <a:lnTo>
                  <a:pt x="202" y="3228"/>
                </a:lnTo>
                <a:lnTo>
                  <a:pt x="176" y="3235"/>
                </a:lnTo>
                <a:lnTo>
                  <a:pt x="157" y="3241"/>
                </a:lnTo>
                <a:lnTo>
                  <a:pt x="137" y="3248"/>
                </a:lnTo>
                <a:lnTo>
                  <a:pt x="116" y="3258"/>
                </a:lnTo>
                <a:lnTo>
                  <a:pt x="94" y="3269"/>
                </a:lnTo>
                <a:lnTo>
                  <a:pt x="94" y="3269"/>
                </a:lnTo>
                <a:lnTo>
                  <a:pt x="78" y="3279"/>
                </a:lnTo>
                <a:lnTo>
                  <a:pt x="63" y="3291"/>
                </a:lnTo>
                <a:lnTo>
                  <a:pt x="50" y="3304"/>
                </a:lnTo>
                <a:lnTo>
                  <a:pt x="38" y="3318"/>
                </a:lnTo>
                <a:lnTo>
                  <a:pt x="27" y="3334"/>
                </a:lnTo>
                <a:lnTo>
                  <a:pt x="18" y="3349"/>
                </a:lnTo>
                <a:lnTo>
                  <a:pt x="11" y="3365"/>
                </a:lnTo>
                <a:lnTo>
                  <a:pt x="7" y="3382"/>
                </a:lnTo>
                <a:lnTo>
                  <a:pt x="3" y="3401"/>
                </a:lnTo>
                <a:lnTo>
                  <a:pt x="0" y="3418"/>
                </a:lnTo>
                <a:lnTo>
                  <a:pt x="0" y="3437"/>
                </a:lnTo>
                <a:lnTo>
                  <a:pt x="1" y="3455"/>
                </a:lnTo>
                <a:lnTo>
                  <a:pt x="4" y="3473"/>
                </a:lnTo>
                <a:lnTo>
                  <a:pt x="8" y="3491"/>
                </a:lnTo>
                <a:lnTo>
                  <a:pt x="15" y="3508"/>
                </a:lnTo>
                <a:lnTo>
                  <a:pt x="24" y="3526"/>
                </a:lnTo>
                <a:lnTo>
                  <a:pt x="24" y="3526"/>
                </a:lnTo>
                <a:lnTo>
                  <a:pt x="34" y="3541"/>
                </a:lnTo>
                <a:lnTo>
                  <a:pt x="46" y="3556"/>
                </a:lnTo>
                <a:lnTo>
                  <a:pt x="58" y="3569"/>
                </a:lnTo>
                <a:lnTo>
                  <a:pt x="73" y="3581"/>
                </a:lnTo>
                <a:lnTo>
                  <a:pt x="87" y="3591"/>
                </a:lnTo>
                <a:lnTo>
                  <a:pt x="104" y="3600"/>
                </a:lnTo>
                <a:lnTo>
                  <a:pt x="120" y="3607"/>
                </a:lnTo>
                <a:lnTo>
                  <a:pt x="139" y="3613"/>
                </a:lnTo>
                <a:lnTo>
                  <a:pt x="139" y="3613"/>
                </a:lnTo>
                <a:lnTo>
                  <a:pt x="157" y="3617"/>
                </a:lnTo>
                <a:lnTo>
                  <a:pt x="174" y="3620"/>
                </a:lnTo>
                <a:lnTo>
                  <a:pt x="193" y="3620"/>
                </a:lnTo>
                <a:lnTo>
                  <a:pt x="212" y="3619"/>
                </a:lnTo>
                <a:lnTo>
                  <a:pt x="229" y="3616"/>
                </a:lnTo>
                <a:lnTo>
                  <a:pt x="247" y="3610"/>
                </a:lnTo>
                <a:lnTo>
                  <a:pt x="265" y="3603"/>
                </a:lnTo>
                <a:lnTo>
                  <a:pt x="280" y="3594"/>
                </a:lnTo>
                <a:lnTo>
                  <a:pt x="280" y="3594"/>
                </a:lnTo>
                <a:lnTo>
                  <a:pt x="302" y="3581"/>
                </a:lnTo>
                <a:lnTo>
                  <a:pt x="322" y="3569"/>
                </a:lnTo>
                <a:lnTo>
                  <a:pt x="338" y="3554"/>
                </a:lnTo>
                <a:lnTo>
                  <a:pt x="352" y="3543"/>
                </a:lnTo>
                <a:lnTo>
                  <a:pt x="371" y="3523"/>
                </a:lnTo>
                <a:lnTo>
                  <a:pt x="378" y="3516"/>
                </a:lnTo>
                <a:lnTo>
                  <a:pt x="378" y="3516"/>
                </a:lnTo>
                <a:lnTo>
                  <a:pt x="392" y="3500"/>
                </a:lnTo>
                <a:lnTo>
                  <a:pt x="406" y="3485"/>
                </a:lnTo>
                <a:lnTo>
                  <a:pt x="422" y="3474"/>
                </a:lnTo>
                <a:lnTo>
                  <a:pt x="438" y="3465"/>
                </a:lnTo>
                <a:lnTo>
                  <a:pt x="455" y="3458"/>
                </a:lnTo>
                <a:lnTo>
                  <a:pt x="472" y="3453"/>
                </a:lnTo>
                <a:lnTo>
                  <a:pt x="490" y="3451"/>
                </a:lnTo>
                <a:lnTo>
                  <a:pt x="507" y="3451"/>
                </a:lnTo>
                <a:lnTo>
                  <a:pt x="507" y="3451"/>
                </a:lnTo>
                <a:lnTo>
                  <a:pt x="524" y="3454"/>
                </a:lnTo>
                <a:lnTo>
                  <a:pt x="541" y="3458"/>
                </a:lnTo>
                <a:lnTo>
                  <a:pt x="557" y="3465"/>
                </a:lnTo>
                <a:lnTo>
                  <a:pt x="573" y="3475"/>
                </a:lnTo>
                <a:lnTo>
                  <a:pt x="587" y="3487"/>
                </a:lnTo>
                <a:lnTo>
                  <a:pt x="600" y="3501"/>
                </a:lnTo>
                <a:lnTo>
                  <a:pt x="613" y="3517"/>
                </a:lnTo>
                <a:lnTo>
                  <a:pt x="624" y="3534"/>
                </a:lnTo>
                <a:lnTo>
                  <a:pt x="802" y="3842"/>
                </a:lnTo>
                <a:lnTo>
                  <a:pt x="802" y="3842"/>
                </a:lnTo>
                <a:lnTo>
                  <a:pt x="862" y="3806"/>
                </a:lnTo>
                <a:lnTo>
                  <a:pt x="921" y="3769"/>
                </a:lnTo>
                <a:lnTo>
                  <a:pt x="979" y="3729"/>
                </a:lnTo>
                <a:lnTo>
                  <a:pt x="1035" y="3686"/>
                </a:lnTo>
                <a:lnTo>
                  <a:pt x="1091" y="3642"/>
                </a:lnTo>
                <a:lnTo>
                  <a:pt x="1146" y="3596"/>
                </a:lnTo>
                <a:lnTo>
                  <a:pt x="1200" y="3548"/>
                </a:lnTo>
                <a:lnTo>
                  <a:pt x="1252" y="3498"/>
                </a:lnTo>
                <a:lnTo>
                  <a:pt x="1302" y="3447"/>
                </a:lnTo>
                <a:lnTo>
                  <a:pt x="1350" y="3394"/>
                </a:lnTo>
                <a:lnTo>
                  <a:pt x="1398" y="3339"/>
                </a:lnTo>
                <a:lnTo>
                  <a:pt x="1443" y="3282"/>
                </a:lnTo>
                <a:lnTo>
                  <a:pt x="1488" y="3223"/>
                </a:lnTo>
                <a:lnTo>
                  <a:pt x="1529" y="3162"/>
                </a:lnTo>
                <a:lnTo>
                  <a:pt x="1569" y="3100"/>
                </a:lnTo>
                <a:lnTo>
                  <a:pt x="1610" y="3036"/>
                </a:lnTo>
                <a:lnTo>
                  <a:pt x="1610" y="3036"/>
                </a:lnTo>
                <a:lnTo>
                  <a:pt x="1637" y="2986"/>
                </a:lnTo>
                <a:lnTo>
                  <a:pt x="1664" y="2936"/>
                </a:lnTo>
                <a:lnTo>
                  <a:pt x="1690" y="2884"/>
                </a:lnTo>
                <a:lnTo>
                  <a:pt x="1713" y="2834"/>
                </a:lnTo>
                <a:lnTo>
                  <a:pt x="1736" y="2782"/>
                </a:lnTo>
                <a:lnTo>
                  <a:pt x="1757" y="2731"/>
                </a:lnTo>
                <a:lnTo>
                  <a:pt x="1776" y="2678"/>
                </a:lnTo>
                <a:lnTo>
                  <a:pt x="1794" y="2626"/>
                </a:lnTo>
                <a:lnTo>
                  <a:pt x="1812" y="2573"/>
                </a:lnTo>
                <a:lnTo>
                  <a:pt x="1827" y="2520"/>
                </a:lnTo>
                <a:lnTo>
                  <a:pt x="1842" y="2469"/>
                </a:lnTo>
                <a:lnTo>
                  <a:pt x="1855" y="2414"/>
                </a:lnTo>
                <a:lnTo>
                  <a:pt x="1866" y="2361"/>
                </a:lnTo>
                <a:lnTo>
                  <a:pt x="1876" y="2308"/>
                </a:lnTo>
                <a:lnTo>
                  <a:pt x="1885" y="2255"/>
                </a:lnTo>
                <a:lnTo>
                  <a:pt x="1892" y="2201"/>
                </a:lnTo>
                <a:lnTo>
                  <a:pt x="1899" y="2148"/>
                </a:lnTo>
                <a:lnTo>
                  <a:pt x="1903" y="2093"/>
                </a:lnTo>
                <a:lnTo>
                  <a:pt x="1908" y="2040"/>
                </a:lnTo>
                <a:lnTo>
                  <a:pt x="1909" y="1986"/>
                </a:lnTo>
                <a:lnTo>
                  <a:pt x="1910" y="1933"/>
                </a:lnTo>
                <a:lnTo>
                  <a:pt x="1910" y="1880"/>
                </a:lnTo>
                <a:lnTo>
                  <a:pt x="1909" y="1826"/>
                </a:lnTo>
                <a:lnTo>
                  <a:pt x="1905" y="1773"/>
                </a:lnTo>
                <a:lnTo>
                  <a:pt x="1902" y="1720"/>
                </a:lnTo>
                <a:lnTo>
                  <a:pt x="1896" y="1667"/>
                </a:lnTo>
                <a:lnTo>
                  <a:pt x="1889" y="1614"/>
                </a:lnTo>
                <a:lnTo>
                  <a:pt x="1880" y="1561"/>
                </a:lnTo>
                <a:lnTo>
                  <a:pt x="1872" y="1508"/>
                </a:lnTo>
                <a:lnTo>
                  <a:pt x="1862" y="1456"/>
                </a:lnTo>
                <a:lnTo>
                  <a:pt x="1850" y="1405"/>
                </a:lnTo>
                <a:lnTo>
                  <a:pt x="1837" y="1353"/>
                </a:lnTo>
                <a:lnTo>
                  <a:pt x="1823" y="1301"/>
                </a:lnTo>
                <a:lnTo>
                  <a:pt x="1807" y="1250"/>
                </a:lnTo>
                <a:lnTo>
                  <a:pt x="1790" y="1200"/>
                </a:lnTo>
                <a:lnTo>
                  <a:pt x="1773" y="1150"/>
                </a:lnTo>
                <a:lnTo>
                  <a:pt x="1754" y="1100"/>
                </a:lnTo>
                <a:lnTo>
                  <a:pt x="1734" y="1051"/>
                </a:lnTo>
                <a:lnTo>
                  <a:pt x="1713" y="1001"/>
                </a:lnTo>
                <a:lnTo>
                  <a:pt x="1690" y="953"/>
                </a:lnTo>
                <a:lnTo>
                  <a:pt x="1665" y="905"/>
                </a:lnTo>
                <a:lnTo>
                  <a:pt x="1641" y="858"/>
                </a:lnTo>
                <a:lnTo>
                  <a:pt x="1615" y="812"/>
                </a:lnTo>
                <a:lnTo>
                  <a:pt x="1588" y="764"/>
                </a:lnTo>
                <a:lnTo>
                  <a:pt x="1559" y="719"/>
                </a:lnTo>
                <a:lnTo>
                  <a:pt x="1529" y="674"/>
                </a:lnTo>
                <a:lnTo>
                  <a:pt x="1499" y="630"/>
                </a:lnTo>
                <a:lnTo>
                  <a:pt x="1468" y="587"/>
                </a:lnTo>
                <a:lnTo>
                  <a:pt x="1435" y="544"/>
                </a:lnTo>
                <a:lnTo>
                  <a:pt x="1400" y="501"/>
                </a:lnTo>
                <a:lnTo>
                  <a:pt x="1366" y="459"/>
                </a:lnTo>
                <a:lnTo>
                  <a:pt x="1329" y="419"/>
                </a:lnTo>
                <a:lnTo>
                  <a:pt x="1292" y="379"/>
                </a:lnTo>
                <a:lnTo>
                  <a:pt x="1253" y="341"/>
                </a:lnTo>
                <a:lnTo>
                  <a:pt x="1214" y="302"/>
                </a:lnTo>
                <a:lnTo>
                  <a:pt x="1173" y="265"/>
                </a:lnTo>
                <a:lnTo>
                  <a:pt x="1131" y="229"/>
                </a:lnTo>
                <a:lnTo>
                  <a:pt x="1090" y="193"/>
                </a:lnTo>
                <a:lnTo>
                  <a:pt x="1045" y="159"/>
                </a:lnTo>
                <a:lnTo>
                  <a:pt x="1001" y="124"/>
                </a:lnTo>
                <a:lnTo>
                  <a:pt x="955" y="91"/>
                </a:lnTo>
                <a:lnTo>
                  <a:pt x="908" y="60"/>
                </a:lnTo>
                <a:lnTo>
                  <a:pt x="859" y="30"/>
                </a:lnTo>
                <a:lnTo>
                  <a:pt x="810" y="0"/>
                </a:lnTo>
                <a:lnTo>
                  <a:pt x="633" y="3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82EB8835-0097-DBE5-8154-8E0FA249BA52}"/>
              </a:ext>
            </a:extLst>
          </p:cNvPr>
          <p:cNvSpPr>
            <a:spLocks/>
          </p:cNvSpPr>
          <p:nvPr/>
        </p:nvSpPr>
        <p:spPr bwMode="auto">
          <a:xfrm>
            <a:off x="4167642" y="3273194"/>
            <a:ext cx="2771381" cy="2280839"/>
          </a:xfrm>
          <a:custGeom>
            <a:avLst/>
            <a:gdLst>
              <a:gd name="T0" fmla="*/ 3113 w 3324"/>
              <a:gd name="T1" fmla="*/ 2095 h 2738"/>
              <a:gd name="T2" fmla="*/ 3043 w 3324"/>
              <a:gd name="T3" fmla="*/ 2063 h 2738"/>
              <a:gd name="T4" fmla="*/ 2983 w 3324"/>
              <a:gd name="T5" fmla="*/ 2076 h 2738"/>
              <a:gd name="T6" fmla="*/ 2930 w 3324"/>
              <a:gd name="T7" fmla="*/ 2121 h 2738"/>
              <a:gd name="T8" fmla="*/ 2850 w 3324"/>
              <a:gd name="T9" fmla="*/ 2191 h 2738"/>
              <a:gd name="T10" fmla="*/ 2771 w 3324"/>
              <a:gd name="T11" fmla="*/ 2227 h 2738"/>
              <a:gd name="T12" fmla="*/ 2672 w 3324"/>
              <a:gd name="T13" fmla="*/ 2225 h 2738"/>
              <a:gd name="T14" fmla="*/ 2622 w 3324"/>
              <a:gd name="T15" fmla="*/ 2204 h 2738"/>
              <a:gd name="T16" fmla="*/ 2581 w 3324"/>
              <a:gd name="T17" fmla="*/ 2172 h 2738"/>
              <a:gd name="T18" fmla="*/ 2548 w 3324"/>
              <a:gd name="T19" fmla="*/ 2129 h 2738"/>
              <a:gd name="T20" fmla="*/ 2520 w 3324"/>
              <a:gd name="T21" fmla="*/ 2032 h 2738"/>
              <a:gd name="T22" fmla="*/ 2542 w 3324"/>
              <a:gd name="T23" fmla="*/ 1936 h 2738"/>
              <a:gd name="T24" fmla="*/ 2606 w 3324"/>
              <a:gd name="T25" fmla="*/ 1860 h 2738"/>
              <a:gd name="T26" fmla="*/ 2690 w 3324"/>
              <a:gd name="T27" fmla="*/ 1818 h 2738"/>
              <a:gd name="T28" fmla="*/ 2765 w 3324"/>
              <a:gd name="T29" fmla="*/ 1800 h 2738"/>
              <a:gd name="T30" fmla="*/ 2837 w 3324"/>
              <a:gd name="T31" fmla="*/ 1760 h 2738"/>
              <a:gd name="T32" fmla="*/ 2864 w 3324"/>
              <a:gd name="T33" fmla="*/ 1705 h 2738"/>
              <a:gd name="T34" fmla="*/ 2851 w 3324"/>
              <a:gd name="T35" fmla="*/ 1624 h 2738"/>
              <a:gd name="T36" fmla="*/ 2615 w 3324"/>
              <a:gd name="T37" fmla="*/ 1327 h 2738"/>
              <a:gd name="T38" fmla="*/ 2480 w 3324"/>
              <a:gd name="T39" fmla="*/ 1379 h 2738"/>
              <a:gd name="T40" fmla="*/ 2340 w 3324"/>
              <a:gd name="T41" fmla="*/ 1409 h 2738"/>
              <a:gd name="T42" fmla="*/ 2195 w 3324"/>
              <a:gd name="T43" fmla="*/ 1416 h 2738"/>
              <a:gd name="T44" fmla="*/ 2051 w 3324"/>
              <a:gd name="T45" fmla="*/ 1400 h 2738"/>
              <a:gd name="T46" fmla="*/ 1907 w 3324"/>
              <a:gd name="T47" fmla="*/ 1360 h 2738"/>
              <a:gd name="T48" fmla="*/ 1770 w 3324"/>
              <a:gd name="T49" fmla="*/ 1294 h 2738"/>
              <a:gd name="T50" fmla="*/ 1668 w 3324"/>
              <a:gd name="T51" fmla="*/ 1225 h 2738"/>
              <a:gd name="T52" fmla="*/ 1558 w 3324"/>
              <a:gd name="T53" fmla="*/ 1125 h 2738"/>
              <a:gd name="T54" fmla="*/ 1468 w 3324"/>
              <a:gd name="T55" fmla="*/ 1009 h 2738"/>
              <a:gd name="T56" fmla="*/ 1399 w 3324"/>
              <a:gd name="T57" fmla="*/ 882 h 2738"/>
              <a:gd name="T58" fmla="*/ 1350 w 3324"/>
              <a:gd name="T59" fmla="*/ 746 h 2738"/>
              <a:gd name="T60" fmla="*/ 1325 w 3324"/>
              <a:gd name="T61" fmla="*/ 604 h 2738"/>
              <a:gd name="T62" fmla="*/ 966 w 3324"/>
              <a:gd name="T63" fmla="*/ 515 h 2738"/>
              <a:gd name="T64" fmla="*/ 873 w 3324"/>
              <a:gd name="T65" fmla="*/ 491 h 2738"/>
              <a:gd name="T66" fmla="*/ 827 w 3324"/>
              <a:gd name="T67" fmla="*/ 439 h 2738"/>
              <a:gd name="T68" fmla="*/ 816 w 3324"/>
              <a:gd name="T69" fmla="*/ 350 h 2738"/>
              <a:gd name="T70" fmla="*/ 839 w 3324"/>
              <a:gd name="T71" fmla="*/ 275 h 2738"/>
              <a:gd name="T72" fmla="*/ 849 w 3324"/>
              <a:gd name="T73" fmla="*/ 187 h 2738"/>
              <a:gd name="T74" fmla="*/ 826 w 3324"/>
              <a:gd name="T75" fmla="*/ 98 h 2738"/>
              <a:gd name="T76" fmla="*/ 766 w 3324"/>
              <a:gd name="T77" fmla="*/ 31 h 2738"/>
              <a:gd name="T78" fmla="*/ 681 w 3324"/>
              <a:gd name="T79" fmla="*/ 0 h 2738"/>
              <a:gd name="T80" fmla="*/ 607 w 3324"/>
              <a:gd name="T81" fmla="*/ 7 h 2738"/>
              <a:gd name="T82" fmla="*/ 528 w 3324"/>
              <a:gd name="T83" fmla="*/ 54 h 2738"/>
              <a:gd name="T84" fmla="*/ 488 w 3324"/>
              <a:gd name="T85" fmla="*/ 114 h 2738"/>
              <a:gd name="T86" fmla="*/ 474 w 3324"/>
              <a:gd name="T87" fmla="*/ 186 h 2738"/>
              <a:gd name="T88" fmla="*/ 491 w 3324"/>
              <a:gd name="T89" fmla="*/ 300 h 2738"/>
              <a:gd name="T90" fmla="*/ 507 w 3324"/>
              <a:gd name="T91" fmla="*/ 369 h 2738"/>
              <a:gd name="T92" fmla="*/ 485 w 3324"/>
              <a:gd name="T93" fmla="*/ 454 h 2738"/>
              <a:gd name="T94" fmla="*/ 431 w 3324"/>
              <a:gd name="T95" fmla="*/ 498 h 2738"/>
              <a:gd name="T96" fmla="*/ 0 w 3324"/>
              <a:gd name="T97" fmla="*/ 514 h 2738"/>
              <a:gd name="T98" fmla="*/ 18 w 3324"/>
              <a:gd name="T99" fmla="*/ 799 h 2738"/>
              <a:gd name="T100" fmla="*/ 93 w 3324"/>
              <a:gd name="T101" fmla="*/ 1147 h 2738"/>
              <a:gd name="T102" fmla="*/ 220 w 3324"/>
              <a:gd name="T103" fmla="*/ 1480 h 2738"/>
              <a:gd name="T104" fmla="*/ 402 w 3324"/>
              <a:gd name="T105" fmla="*/ 1790 h 2738"/>
              <a:gd name="T106" fmla="*/ 634 w 3324"/>
              <a:gd name="T107" fmla="*/ 2069 h 2738"/>
              <a:gd name="T108" fmla="*/ 915 w 3324"/>
              <a:gd name="T109" fmla="*/ 2311 h 2738"/>
              <a:gd name="T110" fmla="*/ 1174 w 3324"/>
              <a:gd name="T111" fmla="*/ 2473 h 2738"/>
              <a:gd name="T112" fmla="*/ 1518 w 3324"/>
              <a:gd name="T113" fmla="*/ 2622 h 2738"/>
              <a:gd name="T114" fmla="*/ 1873 w 3324"/>
              <a:gd name="T115" fmla="*/ 2709 h 2738"/>
              <a:gd name="T116" fmla="*/ 2233 w 3324"/>
              <a:gd name="T117" fmla="*/ 2738 h 2738"/>
              <a:gd name="T118" fmla="*/ 2588 w 3324"/>
              <a:gd name="T119" fmla="*/ 2708 h 2738"/>
              <a:gd name="T120" fmla="*/ 2933 w 3324"/>
              <a:gd name="T121" fmla="*/ 2620 h 2738"/>
              <a:gd name="T122" fmla="*/ 3261 w 3324"/>
              <a:gd name="T123" fmla="*/ 2480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24" h="2738">
                <a:moveTo>
                  <a:pt x="3148" y="2138"/>
                </a:moveTo>
                <a:lnTo>
                  <a:pt x="3148" y="2138"/>
                </a:lnTo>
                <a:lnTo>
                  <a:pt x="3136" y="2122"/>
                </a:lnTo>
                <a:lnTo>
                  <a:pt x="3126" y="2108"/>
                </a:lnTo>
                <a:lnTo>
                  <a:pt x="3113" y="2095"/>
                </a:lnTo>
                <a:lnTo>
                  <a:pt x="3101" y="2085"/>
                </a:lnTo>
                <a:lnTo>
                  <a:pt x="3088" y="2076"/>
                </a:lnTo>
                <a:lnTo>
                  <a:pt x="3073" y="2070"/>
                </a:lnTo>
                <a:lnTo>
                  <a:pt x="3059" y="2065"/>
                </a:lnTo>
                <a:lnTo>
                  <a:pt x="3043" y="2063"/>
                </a:lnTo>
                <a:lnTo>
                  <a:pt x="3043" y="2063"/>
                </a:lnTo>
                <a:lnTo>
                  <a:pt x="3028" y="2063"/>
                </a:lnTo>
                <a:lnTo>
                  <a:pt x="3013" y="2065"/>
                </a:lnTo>
                <a:lnTo>
                  <a:pt x="2997" y="2069"/>
                </a:lnTo>
                <a:lnTo>
                  <a:pt x="2983" y="2076"/>
                </a:lnTo>
                <a:lnTo>
                  <a:pt x="2969" y="2083"/>
                </a:lnTo>
                <a:lnTo>
                  <a:pt x="2956" y="2095"/>
                </a:lnTo>
                <a:lnTo>
                  <a:pt x="2942" y="2106"/>
                </a:lnTo>
                <a:lnTo>
                  <a:pt x="2930" y="2121"/>
                </a:lnTo>
                <a:lnTo>
                  <a:pt x="2930" y="2121"/>
                </a:lnTo>
                <a:lnTo>
                  <a:pt x="2922" y="2129"/>
                </a:lnTo>
                <a:lnTo>
                  <a:pt x="2901" y="2151"/>
                </a:lnTo>
                <a:lnTo>
                  <a:pt x="2887" y="2162"/>
                </a:lnTo>
                <a:lnTo>
                  <a:pt x="2870" y="2176"/>
                </a:lnTo>
                <a:lnTo>
                  <a:pt x="2850" y="2191"/>
                </a:lnTo>
                <a:lnTo>
                  <a:pt x="2827" y="2205"/>
                </a:lnTo>
                <a:lnTo>
                  <a:pt x="2827" y="2205"/>
                </a:lnTo>
                <a:lnTo>
                  <a:pt x="2810" y="2214"/>
                </a:lnTo>
                <a:lnTo>
                  <a:pt x="2791" y="2221"/>
                </a:lnTo>
                <a:lnTo>
                  <a:pt x="2771" y="2227"/>
                </a:lnTo>
                <a:lnTo>
                  <a:pt x="2751" y="2231"/>
                </a:lnTo>
                <a:lnTo>
                  <a:pt x="2731" y="2232"/>
                </a:lnTo>
                <a:lnTo>
                  <a:pt x="2712" y="2232"/>
                </a:lnTo>
                <a:lnTo>
                  <a:pt x="2692" y="2229"/>
                </a:lnTo>
                <a:lnTo>
                  <a:pt x="2672" y="2225"/>
                </a:lnTo>
                <a:lnTo>
                  <a:pt x="2672" y="2225"/>
                </a:lnTo>
                <a:lnTo>
                  <a:pt x="2659" y="2221"/>
                </a:lnTo>
                <a:lnTo>
                  <a:pt x="2647" y="2217"/>
                </a:lnTo>
                <a:lnTo>
                  <a:pt x="2634" y="2211"/>
                </a:lnTo>
                <a:lnTo>
                  <a:pt x="2622" y="2204"/>
                </a:lnTo>
                <a:lnTo>
                  <a:pt x="2622" y="2204"/>
                </a:lnTo>
                <a:lnTo>
                  <a:pt x="2611" y="2196"/>
                </a:lnTo>
                <a:lnTo>
                  <a:pt x="2601" y="2189"/>
                </a:lnTo>
                <a:lnTo>
                  <a:pt x="2589" y="2181"/>
                </a:lnTo>
                <a:lnTo>
                  <a:pt x="2581" y="2172"/>
                </a:lnTo>
                <a:lnTo>
                  <a:pt x="2571" y="2162"/>
                </a:lnTo>
                <a:lnTo>
                  <a:pt x="2562" y="2152"/>
                </a:lnTo>
                <a:lnTo>
                  <a:pt x="2555" y="2141"/>
                </a:lnTo>
                <a:lnTo>
                  <a:pt x="2548" y="2129"/>
                </a:lnTo>
                <a:lnTo>
                  <a:pt x="2548" y="2129"/>
                </a:lnTo>
                <a:lnTo>
                  <a:pt x="2538" y="2111"/>
                </a:lnTo>
                <a:lnTo>
                  <a:pt x="2531" y="2090"/>
                </a:lnTo>
                <a:lnTo>
                  <a:pt x="2525" y="2072"/>
                </a:lnTo>
                <a:lnTo>
                  <a:pt x="2522" y="2052"/>
                </a:lnTo>
                <a:lnTo>
                  <a:pt x="2520" y="2032"/>
                </a:lnTo>
                <a:lnTo>
                  <a:pt x="2520" y="2012"/>
                </a:lnTo>
                <a:lnTo>
                  <a:pt x="2523" y="1993"/>
                </a:lnTo>
                <a:lnTo>
                  <a:pt x="2528" y="1973"/>
                </a:lnTo>
                <a:lnTo>
                  <a:pt x="2533" y="1954"/>
                </a:lnTo>
                <a:lnTo>
                  <a:pt x="2542" y="1936"/>
                </a:lnTo>
                <a:lnTo>
                  <a:pt x="2551" y="1919"/>
                </a:lnTo>
                <a:lnTo>
                  <a:pt x="2562" y="1903"/>
                </a:lnTo>
                <a:lnTo>
                  <a:pt x="2575" y="1887"/>
                </a:lnTo>
                <a:lnTo>
                  <a:pt x="2589" y="1873"/>
                </a:lnTo>
                <a:lnTo>
                  <a:pt x="2606" y="1860"/>
                </a:lnTo>
                <a:lnTo>
                  <a:pt x="2624" y="1848"/>
                </a:lnTo>
                <a:lnTo>
                  <a:pt x="2624" y="1848"/>
                </a:lnTo>
                <a:lnTo>
                  <a:pt x="2647" y="1837"/>
                </a:lnTo>
                <a:lnTo>
                  <a:pt x="2669" y="1827"/>
                </a:lnTo>
                <a:lnTo>
                  <a:pt x="2690" y="1818"/>
                </a:lnTo>
                <a:lnTo>
                  <a:pt x="2708" y="1813"/>
                </a:lnTo>
                <a:lnTo>
                  <a:pt x="2735" y="1805"/>
                </a:lnTo>
                <a:lnTo>
                  <a:pt x="2747" y="1804"/>
                </a:lnTo>
                <a:lnTo>
                  <a:pt x="2747" y="1804"/>
                </a:lnTo>
                <a:lnTo>
                  <a:pt x="2765" y="1800"/>
                </a:lnTo>
                <a:lnTo>
                  <a:pt x="2783" y="1794"/>
                </a:lnTo>
                <a:lnTo>
                  <a:pt x="2800" y="1788"/>
                </a:lnTo>
                <a:lnTo>
                  <a:pt x="2814" y="1780"/>
                </a:lnTo>
                <a:lnTo>
                  <a:pt x="2827" y="1770"/>
                </a:lnTo>
                <a:lnTo>
                  <a:pt x="2837" y="1760"/>
                </a:lnTo>
                <a:lnTo>
                  <a:pt x="2847" y="1747"/>
                </a:lnTo>
                <a:lnTo>
                  <a:pt x="2854" y="1734"/>
                </a:lnTo>
                <a:lnTo>
                  <a:pt x="2854" y="1734"/>
                </a:lnTo>
                <a:lnTo>
                  <a:pt x="2860" y="1720"/>
                </a:lnTo>
                <a:lnTo>
                  <a:pt x="2864" y="1705"/>
                </a:lnTo>
                <a:lnTo>
                  <a:pt x="2866" y="1689"/>
                </a:lnTo>
                <a:lnTo>
                  <a:pt x="2866" y="1674"/>
                </a:lnTo>
                <a:lnTo>
                  <a:pt x="2863" y="1657"/>
                </a:lnTo>
                <a:lnTo>
                  <a:pt x="2859" y="1641"/>
                </a:lnTo>
                <a:lnTo>
                  <a:pt x="2851" y="1624"/>
                </a:lnTo>
                <a:lnTo>
                  <a:pt x="2843" y="1606"/>
                </a:lnTo>
                <a:lnTo>
                  <a:pt x="2667" y="1301"/>
                </a:lnTo>
                <a:lnTo>
                  <a:pt x="2667" y="1301"/>
                </a:lnTo>
                <a:lnTo>
                  <a:pt x="2641" y="1314"/>
                </a:lnTo>
                <a:lnTo>
                  <a:pt x="2615" y="1327"/>
                </a:lnTo>
                <a:lnTo>
                  <a:pt x="2589" y="1340"/>
                </a:lnTo>
                <a:lnTo>
                  <a:pt x="2562" y="1350"/>
                </a:lnTo>
                <a:lnTo>
                  <a:pt x="2536" y="1362"/>
                </a:lnTo>
                <a:lnTo>
                  <a:pt x="2509" y="1370"/>
                </a:lnTo>
                <a:lnTo>
                  <a:pt x="2480" y="1379"/>
                </a:lnTo>
                <a:lnTo>
                  <a:pt x="2453" y="1387"/>
                </a:lnTo>
                <a:lnTo>
                  <a:pt x="2426" y="1394"/>
                </a:lnTo>
                <a:lnTo>
                  <a:pt x="2397" y="1400"/>
                </a:lnTo>
                <a:lnTo>
                  <a:pt x="2369" y="1405"/>
                </a:lnTo>
                <a:lnTo>
                  <a:pt x="2340" y="1409"/>
                </a:lnTo>
                <a:lnTo>
                  <a:pt x="2311" y="1413"/>
                </a:lnTo>
                <a:lnTo>
                  <a:pt x="2283" y="1415"/>
                </a:lnTo>
                <a:lnTo>
                  <a:pt x="2254" y="1416"/>
                </a:lnTo>
                <a:lnTo>
                  <a:pt x="2225" y="1417"/>
                </a:lnTo>
                <a:lnTo>
                  <a:pt x="2195" y="1416"/>
                </a:lnTo>
                <a:lnTo>
                  <a:pt x="2167" y="1415"/>
                </a:lnTo>
                <a:lnTo>
                  <a:pt x="2138" y="1413"/>
                </a:lnTo>
                <a:lnTo>
                  <a:pt x="2109" y="1410"/>
                </a:lnTo>
                <a:lnTo>
                  <a:pt x="2079" y="1406"/>
                </a:lnTo>
                <a:lnTo>
                  <a:pt x="2051" y="1400"/>
                </a:lnTo>
                <a:lnTo>
                  <a:pt x="2022" y="1394"/>
                </a:lnTo>
                <a:lnTo>
                  <a:pt x="1993" y="1387"/>
                </a:lnTo>
                <a:lnTo>
                  <a:pt x="1965" y="1379"/>
                </a:lnTo>
                <a:lnTo>
                  <a:pt x="1936" y="1370"/>
                </a:lnTo>
                <a:lnTo>
                  <a:pt x="1907" y="1360"/>
                </a:lnTo>
                <a:lnTo>
                  <a:pt x="1880" y="1349"/>
                </a:lnTo>
                <a:lnTo>
                  <a:pt x="1852" y="1337"/>
                </a:lnTo>
                <a:lnTo>
                  <a:pt x="1824" y="1324"/>
                </a:lnTo>
                <a:lnTo>
                  <a:pt x="1797" y="1310"/>
                </a:lnTo>
                <a:lnTo>
                  <a:pt x="1770" y="1294"/>
                </a:lnTo>
                <a:lnTo>
                  <a:pt x="1770" y="1294"/>
                </a:lnTo>
                <a:lnTo>
                  <a:pt x="1744" y="1278"/>
                </a:lnTo>
                <a:lnTo>
                  <a:pt x="1717" y="1261"/>
                </a:lnTo>
                <a:lnTo>
                  <a:pt x="1693" y="1244"/>
                </a:lnTo>
                <a:lnTo>
                  <a:pt x="1668" y="1225"/>
                </a:lnTo>
                <a:lnTo>
                  <a:pt x="1645" y="1207"/>
                </a:lnTo>
                <a:lnTo>
                  <a:pt x="1622" y="1187"/>
                </a:lnTo>
                <a:lnTo>
                  <a:pt x="1600" y="1167"/>
                </a:lnTo>
                <a:lnTo>
                  <a:pt x="1579" y="1147"/>
                </a:lnTo>
                <a:lnTo>
                  <a:pt x="1558" y="1125"/>
                </a:lnTo>
                <a:lnTo>
                  <a:pt x="1539" y="1102"/>
                </a:lnTo>
                <a:lnTo>
                  <a:pt x="1519" y="1079"/>
                </a:lnTo>
                <a:lnTo>
                  <a:pt x="1502" y="1056"/>
                </a:lnTo>
                <a:lnTo>
                  <a:pt x="1485" y="1034"/>
                </a:lnTo>
                <a:lnTo>
                  <a:pt x="1468" y="1009"/>
                </a:lnTo>
                <a:lnTo>
                  <a:pt x="1453" y="985"/>
                </a:lnTo>
                <a:lnTo>
                  <a:pt x="1438" y="959"/>
                </a:lnTo>
                <a:lnTo>
                  <a:pt x="1425" y="933"/>
                </a:lnTo>
                <a:lnTo>
                  <a:pt x="1410" y="908"/>
                </a:lnTo>
                <a:lnTo>
                  <a:pt x="1399" y="882"/>
                </a:lnTo>
                <a:lnTo>
                  <a:pt x="1388" y="855"/>
                </a:lnTo>
                <a:lnTo>
                  <a:pt x="1378" y="827"/>
                </a:lnTo>
                <a:lnTo>
                  <a:pt x="1367" y="800"/>
                </a:lnTo>
                <a:lnTo>
                  <a:pt x="1359" y="773"/>
                </a:lnTo>
                <a:lnTo>
                  <a:pt x="1350" y="746"/>
                </a:lnTo>
                <a:lnTo>
                  <a:pt x="1343" y="717"/>
                </a:lnTo>
                <a:lnTo>
                  <a:pt x="1337" y="688"/>
                </a:lnTo>
                <a:lnTo>
                  <a:pt x="1333" y="661"/>
                </a:lnTo>
                <a:lnTo>
                  <a:pt x="1329" y="633"/>
                </a:lnTo>
                <a:lnTo>
                  <a:pt x="1325" y="604"/>
                </a:lnTo>
                <a:lnTo>
                  <a:pt x="1323" y="574"/>
                </a:lnTo>
                <a:lnTo>
                  <a:pt x="1322" y="545"/>
                </a:lnTo>
                <a:lnTo>
                  <a:pt x="1320" y="517"/>
                </a:lnTo>
                <a:lnTo>
                  <a:pt x="966" y="515"/>
                </a:lnTo>
                <a:lnTo>
                  <a:pt x="966" y="515"/>
                </a:lnTo>
                <a:lnTo>
                  <a:pt x="945" y="515"/>
                </a:lnTo>
                <a:lnTo>
                  <a:pt x="925" y="512"/>
                </a:lnTo>
                <a:lnTo>
                  <a:pt x="906" y="507"/>
                </a:lnTo>
                <a:lnTo>
                  <a:pt x="889" y="499"/>
                </a:lnTo>
                <a:lnTo>
                  <a:pt x="873" y="491"/>
                </a:lnTo>
                <a:lnTo>
                  <a:pt x="859" y="481"/>
                </a:lnTo>
                <a:lnTo>
                  <a:pt x="846" y="469"/>
                </a:lnTo>
                <a:lnTo>
                  <a:pt x="836" y="455"/>
                </a:lnTo>
                <a:lnTo>
                  <a:pt x="836" y="455"/>
                </a:lnTo>
                <a:lnTo>
                  <a:pt x="827" y="439"/>
                </a:lnTo>
                <a:lnTo>
                  <a:pt x="820" y="423"/>
                </a:lnTo>
                <a:lnTo>
                  <a:pt x="816" y="406"/>
                </a:lnTo>
                <a:lnTo>
                  <a:pt x="815" y="389"/>
                </a:lnTo>
                <a:lnTo>
                  <a:pt x="815" y="371"/>
                </a:lnTo>
                <a:lnTo>
                  <a:pt x="816" y="350"/>
                </a:lnTo>
                <a:lnTo>
                  <a:pt x="820" y="332"/>
                </a:lnTo>
                <a:lnTo>
                  <a:pt x="827" y="312"/>
                </a:lnTo>
                <a:lnTo>
                  <a:pt x="827" y="312"/>
                </a:lnTo>
                <a:lnTo>
                  <a:pt x="832" y="302"/>
                </a:lnTo>
                <a:lnTo>
                  <a:pt x="839" y="275"/>
                </a:lnTo>
                <a:lnTo>
                  <a:pt x="842" y="257"/>
                </a:lnTo>
                <a:lnTo>
                  <a:pt x="846" y="236"/>
                </a:lnTo>
                <a:lnTo>
                  <a:pt x="848" y="213"/>
                </a:lnTo>
                <a:lnTo>
                  <a:pt x="849" y="187"/>
                </a:lnTo>
                <a:lnTo>
                  <a:pt x="849" y="187"/>
                </a:lnTo>
                <a:lnTo>
                  <a:pt x="848" y="169"/>
                </a:lnTo>
                <a:lnTo>
                  <a:pt x="845" y="150"/>
                </a:lnTo>
                <a:lnTo>
                  <a:pt x="840" y="131"/>
                </a:lnTo>
                <a:lnTo>
                  <a:pt x="835" y="114"/>
                </a:lnTo>
                <a:lnTo>
                  <a:pt x="826" y="98"/>
                </a:lnTo>
                <a:lnTo>
                  <a:pt x="817" y="83"/>
                </a:lnTo>
                <a:lnTo>
                  <a:pt x="806" y="68"/>
                </a:lnTo>
                <a:lnTo>
                  <a:pt x="795" y="54"/>
                </a:lnTo>
                <a:lnTo>
                  <a:pt x="780" y="43"/>
                </a:lnTo>
                <a:lnTo>
                  <a:pt x="766" y="31"/>
                </a:lnTo>
                <a:lnTo>
                  <a:pt x="752" y="22"/>
                </a:lnTo>
                <a:lnTo>
                  <a:pt x="734" y="14"/>
                </a:lnTo>
                <a:lnTo>
                  <a:pt x="717" y="8"/>
                </a:lnTo>
                <a:lnTo>
                  <a:pt x="700" y="2"/>
                </a:lnTo>
                <a:lnTo>
                  <a:pt x="681" y="0"/>
                </a:lnTo>
                <a:lnTo>
                  <a:pt x="661" y="0"/>
                </a:lnTo>
                <a:lnTo>
                  <a:pt x="661" y="0"/>
                </a:lnTo>
                <a:lnTo>
                  <a:pt x="643" y="0"/>
                </a:lnTo>
                <a:lnTo>
                  <a:pt x="624" y="2"/>
                </a:lnTo>
                <a:lnTo>
                  <a:pt x="607" y="7"/>
                </a:lnTo>
                <a:lnTo>
                  <a:pt x="590" y="12"/>
                </a:lnTo>
                <a:lnTo>
                  <a:pt x="573" y="21"/>
                </a:lnTo>
                <a:lnTo>
                  <a:pt x="557" y="30"/>
                </a:lnTo>
                <a:lnTo>
                  <a:pt x="542" y="41"/>
                </a:lnTo>
                <a:lnTo>
                  <a:pt x="528" y="54"/>
                </a:lnTo>
                <a:lnTo>
                  <a:pt x="528" y="54"/>
                </a:lnTo>
                <a:lnTo>
                  <a:pt x="517" y="67"/>
                </a:lnTo>
                <a:lnTo>
                  <a:pt x="505" y="83"/>
                </a:lnTo>
                <a:lnTo>
                  <a:pt x="495" y="98"/>
                </a:lnTo>
                <a:lnTo>
                  <a:pt x="488" y="114"/>
                </a:lnTo>
                <a:lnTo>
                  <a:pt x="481" y="131"/>
                </a:lnTo>
                <a:lnTo>
                  <a:pt x="477" y="150"/>
                </a:lnTo>
                <a:lnTo>
                  <a:pt x="474" y="167"/>
                </a:lnTo>
                <a:lnTo>
                  <a:pt x="474" y="186"/>
                </a:lnTo>
                <a:lnTo>
                  <a:pt x="474" y="186"/>
                </a:lnTo>
                <a:lnTo>
                  <a:pt x="474" y="212"/>
                </a:lnTo>
                <a:lnTo>
                  <a:pt x="477" y="234"/>
                </a:lnTo>
                <a:lnTo>
                  <a:pt x="479" y="256"/>
                </a:lnTo>
                <a:lnTo>
                  <a:pt x="484" y="275"/>
                </a:lnTo>
                <a:lnTo>
                  <a:pt x="491" y="300"/>
                </a:lnTo>
                <a:lnTo>
                  <a:pt x="494" y="310"/>
                </a:lnTo>
                <a:lnTo>
                  <a:pt x="494" y="310"/>
                </a:lnTo>
                <a:lnTo>
                  <a:pt x="501" y="330"/>
                </a:lnTo>
                <a:lnTo>
                  <a:pt x="505" y="350"/>
                </a:lnTo>
                <a:lnTo>
                  <a:pt x="507" y="369"/>
                </a:lnTo>
                <a:lnTo>
                  <a:pt x="507" y="388"/>
                </a:lnTo>
                <a:lnTo>
                  <a:pt x="505" y="406"/>
                </a:lnTo>
                <a:lnTo>
                  <a:pt x="501" y="423"/>
                </a:lnTo>
                <a:lnTo>
                  <a:pt x="494" y="439"/>
                </a:lnTo>
                <a:lnTo>
                  <a:pt x="485" y="454"/>
                </a:lnTo>
                <a:lnTo>
                  <a:pt x="485" y="454"/>
                </a:lnTo>
                <a:lnTo>
                  <a:pt x="474" y="468"/>
                </a:lnTo>
                <a:lnTo>
                  <a:pt x="461" y="479"/>
                </a:lnTo>
                <a:lnTo>
                  <a:pt x="447" y="491"/>
                </a:lnTo>
                <a:lnTo>
                  <a:pt x="431" y="498"/>
                </a:lnTo>
                <a:lnTo>
                  <a:pt x="414" y="505"/>
                </a:lnTo>
                <a:lnTo>
                  <a:pt x="395" y="509"/>
                </a:lnTo>
                <a:lnTo>
                  <a:pt x="375" y="514"/>
                </a:lnTo>
                <a:lnTo>
                  <a:pt x="353" y="514"/>
                </a:lnTo>
                <a:lnTo>
                  <a:pt x="0" y="514"/>
                </a:lnTo>
                <a:lnTo>
                  <a:pt x="0" y="514"/>
                </a:lnTo>
                <a:lnTo>
                  <a:pt x="1" y="585"/>
                </a:lnTo>
                <a:lnTo>
                  <a:pt x="4" y="657"/>
                </a:lnTo>
                <a:lnTo>
                  <a:pt x="10" y="727"/>
                </a:lnTo>
                <a:lnTo>
                  <a:pt x="18" y="799"/>
                </a:lnTo>
                <a:lnTo>
                  <a:pt x="28" y="869"/>
                </a:lnTo>
                <a:lnTo>
                  <a:pt x="41" y="939"/>
                </a:lnTo>
                <a:lnTo>
                  <a:pt x="55" y="1009"/>
                </a:lnTo>
                <a:lnTo>
                  <a:pt x="73" y="1078"/>
                </a:lnTo>
                <a:lnTo>
                  <a:pt x="93" y="1147"/>
                </a:lnTo>
                <a:lnTo>
                  <a:pt x="114" y="1215"/>
                </a:lnTo>
                <a:lnTo>
                  <a:pt x="137" y="1283"/>
                </a:lnTo>
                <a:lnTo>
                  <a:pt x="163" y="1349"/>
                </a:lnTo>
                <a:lnTo>
                  <a:pt x="192" y="1415"/>
                </a:lnTo>
                <a:lnTo>
                  <a:pt x="220" y="1480"/>
                </a:lnTo>
                <a:lnTo>
                  <a:pt x="253" y="1543"/>
                </a:lnTo>
                <a:lnTo>
                  <a:pt x="288" y="1606"/>
                </a:lnTo>
                <a:lnTo>
                  <a:pt x="323" y="1669"/>
                </a:lnTo>
                <a:lnTo>
                  <a:pt x="362" y="1730"/>
                </a:lnTo>
                <a:lnTo>
                  <a:pt x="402" y="1790"/>
                </a:lnTo>
                <a:lnTo>
                  <a:pt x="445" y="1848"/>
                </a:lnTo>
                <a:lnTo>
                  <a:pt x="489" y="1906"/>
                </a:lnTo>
                <a:lnTo>
                  <a:pt x="535" y="1962"/>
                </a:lnTo>
                <a:lnTo>
                  <a:pt x="584" y="2016"/>
                </a:lnTo>
                <a:lnTo>
                  <a:pt x="634" y="2069"/>
                </a:lnTo>
                <a:lnTo>
                  <a:pt x="687" y="2121"/>
                </a:lnTo>
                <a:lnTo>
                  <a:pt x="742" y="2171"/>
                </a:lnTo>
                <a:lnTo>
                  <a:pt x="797" y="2219"/>
                </a:lnTo>
                <a:lnTo>
                  <a:pt x="855" y="2267"/>
                </a:lnTo>
                <a:lnTo>
                  <a:pt x="915" y="2311"/>
                </a:lnTo>
                <a:lnTo>
                  <a:pt x="978" y="2355"/>
                </a:lnTo>
                <a:lnTo>
                  <a:pt x="1041" y="2397"/>
                </a:lnTo>
                <a:lnTo>
                  <a:pt x="1107" y="2436"/>
                </a:lnTo>
                <a:lnTo>
                  <a:pt x="1107" y="2436"/>
                </a:lnTo>
                <a:lnTo>
                  <a:pt x="1174" y="2473"/>
                </a:lnTo>
                <a:lnTo>
                  <a:pt x="1241" y="2509"/>
                </a:lnTo>
                <a:lnTo>
                  <a:pt x="1310" y="2540"/>
                </a:lnTo>
                <a:lnTo>
                  <a:pt x="1379" y="2570"/>
                </a:lnTo>
                <a:lnTo>
                  <a:pt x="1448" y="2597"/>
                </a:lnTo>
                <a:lnTo>
                  <a:pt x="1518" y="2622"/>
                </a:lnTo>
                <a:lnTo>
                  <a:pt x="1588" y="2645"/>
                </a:lnTo>
                <a:lnTo>
                  <a:pt x="1658" y="2665"/>
                </a:lnTo>
                <a:lnTo>
                  <a:pt x="1730" y="2682"/>
                </a:lnTo>
                <a:lnTo>
                  <a:pt x="1801" y="2698"/>
                </a:lnTo>
                <a:lnTo>
                  <a:pt x="1873" y="2709"/>
                </a:lnTo>
                <a:lnTo>
                  <a:pt x="1945" y="2721"/>
                </a:lnTo>
                <a:lnTo>
                  <a:pt x="2016" y="2728"/>
                </a:lnTo>
                <a:lnTo>
                  <a:pt x="2088" y="2734"/>
                </a:lnTo>
                <a:lnTo>
                  <a:pt x="2160" y="2736"/>
                </a:lnTo>
                <a:lnTo>
                  <a:pt x="2233" y="2738"/>
                </a:lnTo>
                <a:lnTo>
                  <a:pt x="2304" y="2736"/>
                </a:lnTo>
                <a:lnTo>
                  <a:pt x="2374" y="2732"/>
                </a:lnTo>
                <a:lnTo>
                  <a:pt x="2446" y="2726"/>
                </a:lnTo>
                <a:lnTo>
                  <a:pt x="2518" y="2718"/>
                </a:lnTo>
                <a:lnTo>
                  <a:pt x="2588" y="2708"/>
                </a:lnTo>
                <a:lnTo>
                  <a:pt x="2658" y="2695"/>
                </a:lnTo>
                <a:lnTo>
                  <a:pt x="2728" y="2679"/>
                </a:lnTo>
                <a:lnTo>
                  <a:pt x="2797" y="2662"/>
                </a:lnTo>
                <a:lnTo>
                  <a:pt x="2866" y="2642"/>
                </a:lnTo>
                <a:lnTo>
                  <a:pt x="2933" y="2620"/>
                </a:lnTo>
                <a:lnTo>
                  <a:pt x="3000" y="2597"/>
                </a:lnTo>
                <a:lnTo>
                  <a:pt x="3068" y="2572"/>
                </a:lnTo>
                <a:lnTo>
                  <a:pt x="3132" y="2543"/>
                </a:lnTo>
                <a:lnTo>
                  <a:pt x="3198" y="2513"/>
                </a:lnTo>
                <a:lnTo>
                  <a:pt x="3261" y="2480"/>
                </a:lnTo>
                <a:lnTo>
                  <a:pt x="3324" y="2446"/>
                </a:lnTo>
                <a:lnTo>
                  <a:pt x="3148" y="21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47707EF6-3467-AC3B-9D22-5D8A8843DE0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44581" y="217250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941913E6-39F0-F89A-6223-07D13A68B1A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170901" y="25286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54285CF1-2976-E15A-49CF-0E56372B2F3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44581" y="4344305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6A3EFA5D-AF20-D3BF-DBC8-6B56B05ABAA0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170901" y="47004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0CCE47E3-7E17-39C6-F90A-A6B019EC302A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056927" y="3368342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7" name="Espace réservé du texte 4">
            <a:extLst>
              <a:ext uri="{FF2B5EF4-FFF2-40B4-BE49-F238E27FC236}">
                <a16:creationId xmlns:a16="http://schemas.microsoft.com/office/drawing/2014/main" id="{F4D94A6A-3783-F5BA-A15E-2140B326B17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56927" y="3724469"/>
            <a:ext cx="2964172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8" name="Espace réservé pour une image  2">
            <a:extLst>
              <a:ext uri="{FF2B5EF4-FFF2-40B4-BE49-F238E27FC236}">
                <a16:creationId xmlns:a16="http://schemas.microsoft.com/office/drawing/2014/main" id="{2E469AB3-D16E-3711-83F1-66D18B1882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07834" y="217250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9" name="Espace réservé pour une image  2">
            <a:extLst>
              <a:ext uri="{FF2B5EF4-FFF2-40B4-BE49-F238E27FC236}">
                <a16:creationId xmlns:a16="http://schemas.microsoft.com/office/drawing/2014/main" id="{9568F57B-C78B-ED87-64E5-D2022210824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939023" y="33683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0" name="Espace réservé pour une image  2">
            <a:extLst>
              <a:ext uri="{FF2B5EF4-FFF2-40B4-BE49-F238E27FC236}">
                <a16:creationId xmlns:a16="http://schemas.microsoft.com/office/drawing/2014/main" id="{44300B5C-1A7B-2318-FB74-9D5450D0019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834846" y="43417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27708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0AB8E57-A410-4FBF-B051-979B733B9293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7BF3B95E-8F5D-491D-B52C-49319C3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362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DBBDF61-06A3-47AC-A8B5-5D962488FCEA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4317BF5C-7915-4760-9284-75BF299EFA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5318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 anchor="t"/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2D2B6A1-4C4C-48A8-B99B-2DDB95802DC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BB1E9B0F-895B-4175-B2A8-9B7383F2E3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5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E903FF-B202-480D-BF94-3E36708F48F9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1" name="Image 8">
            <a:extLst>
              <a:ext uri="{FF2B5EF4-FFF2-40B4-BE49-F238E27FC236}">
                <a16:creationId xmlns:a16="http://schemas.microsoft.com/office/drawing/2014/main" id="{B0E22DF0-33AB-4F30-8594-509FDF119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467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2D28DB3-52A0-4E90-80A1-D8FD191C0FEB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5" name="Image 8">
            <a:extLst>
              <a:ext uri="{FF2B5EF4-FFF2-40B4-BE49-F238E27FC236}">
                <a16:creationId xmlns:a16="http://schemas.microsoft.com/office/drawing/2014/main" id="{A5780FC0-737B-4ACE-A729-19D039FE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745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33C511-248B-4DB5-A72A-DD0531FE4596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6DDF17D-044F-42CA-A094-842D4F782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170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CA0F11-96A4-4DF9-8811-A692213F3CF5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A5359BF9-7CEC-457C-B965-8D97A3672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7441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A42D7E8-FA38-4D1E-A1CF-23D189756193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Image 8">
            <a:extLst>
              <a:ext uri="{FF2B5EF4-FFF2-40B4-BE49-F238E27FC236}">
                <a16:creationId xmlns:a16="http://schemas.microsoft.com/office/drawing/2014/main" id="{83A4558C-5771-490C-83E6-FD5B3A468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96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EBF2F5D5-2EBC-4CFA-B1FF-C4995EB0EEB9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9C062A14-EC85-4505-86A6-4ECDDEE90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19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D5970AE-2900-4F4E-8328-0B32C94A7CA7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540211-7326-4106-AD42-F60B3F90E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320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51789468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99311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7362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5734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du Bois d’Hennessy, 28 – La Hulpe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5E864848-6E99-4E30-AA6E-31DD36E96AF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2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82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91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274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054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>
            <a:normAutofit/>
          </a:bodyPr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529200"/>
            <a:ext cx="9379864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1" name="Image 8">
            <a:extLst>
              <a:ext uri="{FF2B5EF4-FFF2-40B4-BE49-F238E27FC236}">
                <a16:creationId xmlns:a16="http://schemas.microsoft.com/office/drawing/2014/main" id="{C57CFC63-2254-4AFF-8099-AA97D9A58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AFCCA420-BA48-8AE7-4219-AAEF695B6DF5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2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25F72C9-6992-45BF-91B0-137011534F5E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4C8CE7AD-C2BB-49AA-BAC0-982AEA955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8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8">
            <a:extLst>
              <a:ext uri="{FF2B5EF4-FFF2-40B4-BE49-F238E27FC236}">
                <a16:creationId xmlns:a16="http://schemas.microsoft.com/office/drawing/2014/main" id="{B904EDB2-54FA-40D5-913A-785C2A55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538317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983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1F8012-62AD-4EA4-9EE3-1CCB8E36C5DA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06270A23-2444-446E-83D5-3725C6E81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3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C78BD29-9F4F-4A4A-B1FB-FB350986F3F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4" name="Image 8">
            <a:extLst>
              <a:ext uri="{FF2B5EF4-FFF2-40B4-BE49-F238E27FC236}">
                <a16:creationId xmlns:a16="http://schemas.microsoft.com/office/drawing/2014/main" id="{333681F2-876D-4625-A399-D40FD48977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7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AB7BB31-0DB1-4C83-B5A0-A62D76833116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DB5B678-8A8A-4994-9E7A-08154089A2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8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1E42C50-DF78-4DA3-BF90-546FE311C5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B63C694A-3D73-453D-AFA3-284F01331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96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617D992-0810-491B-BBE2-C12BE9BB403D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Image 8">
            <a:extLst>
              <a:ext uri="{FF2B5EF4-FFF2-40B4-BE49-F238E27FC236}">
                <a16:creationId xmlns:a16="http://schemas.microsoft.com/office/drawing/2014/main" id="{9EA6C6F6-A05E-4CBF-AA44-498A5B70A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E54A5A7-6E22-4912-9DF7-303B81C22505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4" name="Image 8">
            <a:extLst>
              <a:ext uri="{FF2B5EF4-FFF2-40B4-BE49-F238E27FC236}">
                <a16:creationId xmlns:a16="http://schemas.microsoft.com/office/drawing/2014/main" id="{A2F74258-E87C-47D3-A6FE-C0C27EDA09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8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656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506197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55706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615251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1509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240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9EAF52-C1E6-49CB-9B67-A3A920EBF89F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6B13844B-B5CC-471C-A10F-6DAA8B6F51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7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1DB765AA-330D-40B4-808A-B62711B3FE04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6E6CEF4D-BE65-45DD-89EE-95024005C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35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10BFE1B-FD55-4B58-8373-5A2ED2D1BD92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937CF214-E649-48C2-95EA-59509011F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51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3FF8DC5-B572-440F-B391-B3169D451578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A5EB5237-4D8B-491D-9255-D02C0A708A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4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96790AE-29E7-4AB9-A075-1A54F95AFFCC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0" name="Image 8">
            <a:extLst>
              <a:ext uri="{FF2B5EF4-FFF2-40B4-BE49-F238E27FC236}">
                <a16:creationId xmlns:a16="http://schemas.microsoft.com/office/drawing/2014/main" id="{DAEA4A9B-087E-41A8-AB9F-1B6D5FCE1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7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520DD52-E75E-4284-BD33-BE2490E2AE06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FCE917B4-4D93-4313-99DD-1956BF8D9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02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48C9515-0EE1-4C32-9090-35BB16A51683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8435AD45-DA19-40FC-9379-1D4EC241A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855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12459BA-2CE9-4632-B709-981FDBC00F5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77B9665-9902-4261-A31D-EE0A1721E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461397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848A22A-88ED-40D7-B8EB-E4CC413B2D7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FC8FAF7-8FE4-4AE1-8E55-AD3AFB1890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796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9EC3876-236C-440E-8744-88E141FADE38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F87B88AF-C005-4E22-B028-587469697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04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A3C9E93-31ED-4C32-841B-2D1CAD7F9497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358ABE00-775D-4A1C-B77C-AAADCD194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767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6CA2DB-2CF3-484E-94FA-880FE7099361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3E9344DE-573C-401D-BBF3-68A1DD887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5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D8CD024-1743-4884-BCB5-347DE2F12E6C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7" name="Image 8">
            <a:extLst>
              <a:ext uri="{FF2B5EF4-FFF2-40B4-BE49-F238E27FC236}">
                <a16:creationId xmlns:a16="http://schemas.microsoft.com/office/drawing/2014/main" id="{71D09122-1F61-445F-9EA8-51CA21A1F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90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32D0994-6346-409B-B016-BB441CB10991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0" name="Image 8">
            <a:extLst>
              <a:ext uri="{FF2B5EF4-FFF2-40B4-BE49-F238E27FC236}">
                <a16:creationId xmlns:a16="http://schemas.microsoft.com/office/drawing/2014/main" id="{6CD3FE74-2202-4143-98DD-A246A4A63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098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2B6CC04-37D4-498C-91C0-A0890B79265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EE3E6678-5FD4-478F-ADA1-50B395291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216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CC414D-2FBB-4206-A955-440B28D819BC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2" name="Image 8">
            <a:extLst>
              <a:ext uri="{FF2B5EF4-FFF2-40B4-BE49-F238E27FC236}">
                <a16:creationId xmlns:a16="http://schemas.microsoft.com/office/drawing/2014/main" id="{C97DEBC1-4D8F-40EF-B661-DD4720C8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01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C9A4170-A14A-4247-90AD-AD4A46B6CB39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6" name="Image 8">
            <a:extLst>
              <a:ext uri="{FF2B5EF4-FFF2-40B4-BE49-F238E27FC236}">
                <a16:creationId xmlns:a16="http://schemas.microsoft.com/office/drawing/2014/main" id="{13F7D502-D6DD-4988-AE2C-FF2F8B0C1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66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E75FFB-21CA-4D28-AF25-FEB33DF116C8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8">
            <a:extLst>
              <a:ext uri="{FF2B5EF4-FFF2-40B4-BE49-F238E27FC236}">
                <a16:creationId xmlns:a16="http://schemas.microsoft.com/office/drawing/2014/main" id="{881314B7-A1DD-4C44-86EA-2219BFE2F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1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57396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CD0BF3A-0E16-4734-813D-5933A28A494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AC494FD3-790C-49EA-8AE8-11461EB8B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106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85E431B-A5D3-4C87-BFD2-4057AADFD8AE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8E467996-0102-4460-840B-87A8BD0CB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76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3046426-D285-4E68-ACCD-5F3C12524138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Image 8">
            <a:extLst>
              <a:ext uri="{FF2B5EF4-FFF2-40B4-BE49-F238E27FC236}">
                <a16:creationId xmlns:a16="http://schemas.microsoft.com/office/drawing/2014/main" id="{8E998964-3B4D-4A59-A3AC-2C3BD1287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818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BCBF5FC-7010-4D35-9D34-698C72237DC9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31197033-D150-4837-A2F4-543ECD68A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6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20280950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620207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4667318"/>
            <a:ext cx="8273318" cy="219068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487" y="5185759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376234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2480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Boulevard de la Cambre, 74 - Bruxelles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DB7F1C10-2094-4A60-9055-990623E88BC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1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[#Challenges#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76E4043C-89B3-529D-6291-5849BABAB4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07921" y="1882781"/>
            <a:ext cx="9130363" cy="3979171"/>
          </a:xfrm>
        </p:spPr>
        <p:txBody>
          <a:bodyPr anchor="ctr">
            <a:normAutofit/>
          </a:bodyPr>
          <a:lstStyle>
            <a:lvl1pPr marL="228600" indent="-228600" algn="l"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[#Challenges#]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270613E-1AE4-67E3-CA2A-D929A4AE2E9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641824-E739-1642-DD5A-189062D5E81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2431BEE-A537-7EF0-E294-3F33DFB95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5CCDCF5E-656D-04D3-9E71-2B55C2AC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395363-7CB2-48E8-B715-085F8127C707}" type="datetime1">
              <a:rPr lang="fr-FR" smtClean="0"/>
              <a:t>07/11/2024</a:t>
            </a:fld>
            <a:endParaRPr lang="fr-FR"/>
          </a:p>
        </p:txBody>
      </p:sp>
      <p:sp>
        <p:nvSpPr>
          <p:cNvPr id="16" name="Espace réservé du pied de page 12">
            <a:extLst>
              <a:ext uri="{FF2B5EF4-FFF2-40B4-BE49-F238E27FC236}">
                <a16:creationId xmlns:a16="http://schemas.microsoft.com/office/drawing/2014/main" id="{8BC8C21F-548C-379C-FA2E-8E219BEB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E5B67BE4-9CEF-0BE1-B81B-8A8712004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A720A7B1-FD3A-459D-888F-AB71F0F868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2233" y="3840883"/>
            <a:ext cx="2291053" cy="202106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noProof="0"/>
              <a:t>[#CustomerDetails#]</a:t>
            </a:r>
          </a:p>
        </p:txBody>
      </p:sp>
      <p:sp>
        <p:nvSpPr>
          <p:cNvPr id="25" name="Shape 64">
            <a:extLst>
              <a:ext uri="{FF2B5EF4-FFF2-40B4-BE49-F238E27FC236}">
                <a16:creationId xmlns:a16="http://schemas.microsoft.com/office/drawing/2014/main" id="{887017FD-F8FB-271C-CA8A-611880F80D77}"/>
              </a:ext>
            </a:extLst>
          </p:cNvPr>
          <p:cNvSpPr/>
          <p:nvPr userDrawn="1"/>
        </p:nvSpPr>
        <p:spPr>
          <a:xfrm>
            <a:off x="683770" y="2164049"/>
            <a:ext cx="1387979" cy="138761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6" name="Espace réservé pour une image  2" descr="[#LogoCustomer#]">
            <a:extLst>
              <a:ext uri="{FF2B5EF4-FFF2-40B4-BE49-F238E27FC236}">
                <a16:creationId xmlns:a16="http://schemas.microsoft.com/office/drawing/2014/main" id="{E9C93CBB-6D25-D130-E2F0-51C84190B5B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56034" y="2336269"/>
            <a:ext cx="1043450" cy="104317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[#LogoCustomer#]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7E88FB8-D88D-14F3-83D3-619FBCBCF62C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Titre 14">
            <a:extLst>
              <a:ext uri="{FF2B5EF4-FFF2-40B4-BE49-F238E27FC236}">
                <a16:creationId xmlns:a16="http://schemas.microsoft.com/office/drawing/2014/main" id="{DD2233C7-D3A4-AA5B-22AD-5E023EC4A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5955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3171" y="2350148"/>
            <a:ext cx="3982637" cy="1218600"/>
          </a:xfrm>
        </p:spPr>
        <p:txBody>
          <a:bodyPr anchor="t"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[#TeamMembers#]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3171" y="4222072"/>
            <a:ext cx="3982637" cy="1218295"/>
          </a:xfrm>
        </p:spPr>
        <p:txBody>
          <a:bodyPr numCol="2" anchor="t"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[#Technologies#]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3D51E8A-CBC0-43FD-8505-B768B255A4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31372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[#LogoTechnology2#]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ED23EDA1-FA8B-4E12-97BB-87DCE360FD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[#LogoTechnology4#]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6BBF1303-6BD5-4B0A-9AD1-6CD5868966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1372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[#LogoTechnology5#]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DDDCE67F-B887-4644-8740-17CB8DBB2F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[#LogoTechnology7#]</a:t>
            </a:r>
          </a:p>
        </p:txBody>
      </p:sp>
      <p:sp>
        <p:nvSpPr>
          <p:cNvPr id="40" name="Picture Placeholder 18">
            <a:extLst>
              <a:ext uri="{FF2B5EF4-FFF2-40B4-BE49-F238E27FC236}">
                <a16:creationId xmlns:a16="http://schemas.microsoft.com/office/drawing/2014/main" id="{F002A3D0-44FC-4C42-B589-DB8E61AEF4F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31372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[#LogoTechnology8#]</a:t>
            </a:r>
          </a:p>
        </p:txBody>
      </p:sp>
      <p:sp>
        <p:nvSpPr>
          <p:cNvPr id="43" name="Shape 64">
            <a:extLst>
              <a:ext uri="{FF2B5EF4-FFF2-40B4-BE49-F238E27FC236}">
                <a16:creationId xmlns:a16="http://schemas.microsoft.com/office/drawing/2014/main" id="{EFAA1292-0419-4272-9651-B23AA5E1946E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4" name="Espace réservé pour une image  2" descr="[#LogoCustomer#]">
            <a:extLst>
              <a:ext uri="{FF2B5EF4-FFF2-40B4-BE49-F238E27FC236}">
                <a16:creationId xmlns:a16="http://schemas.microsoft.com/office/drawing/2014/main" id="{C0D9A84C-ACAB-4186-A478-2163530157C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459802" y="365746"/>
            <a:ext cx="816587" cy="81637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/>
              <a:t>[#LogoCustomer#]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E8C9110-BC7A-4FAE-8353-E4F8C6B57BDE}"/>
              </a:ext>
            </a:extLst>
          </p:cNvPr>
          <p:cNvSpPr txBox="1"/>
          <p:nvPr userDrawn="1"/>
        </p:nvSpPr>
        <p:spPr>
          <a:xfrm>
            <a:off x="1933171" y="1977749"/>
            <a:ext cx="3982637" cy="3240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lvl="0" indent="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2"/>
                </a:solidFill>
                <a:latin typeface="Poppins Medium" panose="00000600000000000000" pitchFamily="50" charset="0"/>
                <a:ea typeface="Lato Light" panose="020F0502020204030203" pitchFamily="34" charset="0"/>
                <a:cs typeface="Poppins Medium" panose="00000600000000000000" pitchFamily="50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lvl="0"/>
            <a:r>
              <a:rPr lang="fr-FR" sz="900">
                <a:solidFill>
                  <a:schemeClr val="tx2"/>
                </a:solidFill>
              </a:rPr>
              <a:t>Team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BD3F405-A6BF-455E-A14D-02C49536FA47}"/>
              </a:ext>
            </a:extLst>
          </p:cNvPr>
          <p:cNvSpPr txBox="1"/>
          <p:nvPr userDrawn="1"/>
        </p:nvSpPr>
        <p:spPr>
          <a:xfrm>
            <a:off x="1939923" y="3857457"/>
            <a:ext cx="3982637" cy="3240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lvl="0" indent="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2"/>
                </a:solidFill>
                <a:latin typeface="Poppins Medium" panose="00000600000000000000" pitchFamily="50" charset="0"/>
                <a:ea typeface="Lato Light" panose="020F0502020204030203" pitchFamily="34" charset="0"/>
                <a:cs typeface="Poppins Medium" panose="00000600000000000000" pitchFamily="50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lvl="0"/>
            <a:r>
              <a:rPr lang="fr-FR" sz="900">
                <a:solidFill>
                  <a:schemeClr val="tx2"/>
                </a:solidFill>
              </a:rPr>
              <a:t>Technologies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21C6C6EC-42B3-4D1A-9C3A-C340E0BDBEBD}"/>
              </a:ext>
            </a:extLst>
          </p:cNvPr>
          <p:cNvGrpSpPr/>
          <p:nvPr userDrawn="1"/>
        </p:nvGrpSpPr>
        <p:grpSpPr>
          <a:xfrm>
            <a:off x="838419" y="1978474"/>
            <a:ext cx="928666" cy="943348"/>
            <a:chOff x="8658104" y="7298758"/>
            <a:chExt cx="1856849" cy="1886695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F64F1AB5-0AEA-4C53-A2C7-706F728965B8}"/>
                </a:ext>
              </a:extLst>
            </p:cNvPr>
            <p:cNvSpPr/>
            <p:nvPr userDrawn="1"/>
          </p:nvSpPr>
          <p:spPr>
            <a:xfrm>
              <a:off x="8658104" y="7298758"/>
              <a:ext cx="1856849" cy="18866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Poppins Medium" panose="00000600000000000000" pitchFamily="50" charset="0"/>
                <a:cs typeface="Poppins Medium" panose="00000600000000000000" pitchFamily="50" charset="0"/>
              </a:endParaRP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77775E8E-FD58-4594-9324-96DB9C01D5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98728" y="7754305"/>
              <a:ext cx="975600" cy="975600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5DBCB53-3BB3-45D5-B898-7B3DB1BC50DC}"/>
              </a:ext>
            </a:extLst>
          </p:cNvPr>
          <p:cNvGrpSpPr/>
          <p:nvPr userDrawn="1"/>
        </p:nvGrpSpPr>
        <p:grpSpPr>
          <a:xfrm>
            <a:off x="838419" y="3850873"/>
            <a:ext cx="928666" cy="943348"/>
            <a:chOff x="8658104" y="7298758"/>
            <a:chExt cx="1856849" cy="1886695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3ABC8BA4-598D-469E-A518-4D2F7E0DBF53}"/>
                </a:ext>
              </a:extLst>
            </p:cNvPr>
            <p:cNvSpPr/>
            <p:nvPr userDrawn="1"/>
          </p:nvSpPr>
          <p:spPr>
            <a:xfrm>
              <a:off x="8658104" y="7298758"/>
              <a:ext cx="1856849" cy="18866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Poppins Medium" panose="00000600000000000000" pitchFamily="50" charset="0"/>
                <a:cs typeface="Poppins Medium" panose="00000600000000000000" pitchFamily="50" charset="0"/>
              </a:endParaRPr>
            </a:p>
          </p:txBody>
        </p:sp>
        <p:pic>
          <p:nvPicPr>
            <p:cNvPr id="49" name="Graphique 48">
              <a:extLst>
                <a:ext uri="{FF2B5EF4-FFF2-40B4-BE49-F238E27FC236}">
                  <a16:creationId xmlns:a16="http://schemas.microsoft.com/office/drawing/2014/main" id="{BE129A1E-2C1C-4732-986F-A2F131E33D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098728" y="7754305"/>
              <a:ext cx="975600" cy="975600"/>
            </a:xfrm>
            <a:prstGeom prst="rect">
              <a:avLst/>
            </a:prstGeom>
          </p:spPr>
        </p:pic>
      </p:grp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E067B1B-215D-4196-ABC5-CA9CD263F2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269441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[#LogoTechnology1#]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061A6049-26BF-4F98-8C94-F3805F9A098F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793303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[#LogoTechnology3#]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DBA06081-5B2D-4D0C-AA77-7A59A6665B6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793303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[#LogoTechnology6#]</a:t>
            </a:r>
          </a:p>
        </p:txBody>
      </p:sp>
      <p:sp>
        <p:nvSpPr>
          <p:cNvPr id="36" name="Picture Placeholder 18">
            <a:extLst>
              <a:ext uri="{FF2B5EF4-FFF2-40B4-BE49-F238E27FC236}">
                <a16:creationId xmlns:a16="http://schemas.microsoft.com/office/drawing/2014/main" id="{AF8D3F0B-6482-4E86-8611-669579A773A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93303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[#LogoTechnology9#]</a:t>
            </a:r>
          </a:p>
        </p:txBody>
      </p:sp>
      <p:sp>
        <p:nvSpPr>
          <p:cNvPr id="37" name="Titre 14">
            <a:extLst>
              <a:ext uri="{FF2B5EF4-FFF2-40B4-BE49-F238E27FC236}">
                <a16:creationId xmlns:a16="http://schemas.microsoft.com/office/drawing/2014/main" id="{D9BA9318-EE46-4450-9DFB-3E9D989C5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8" y="529200"/>
            <a:ext cx="9414676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[#TITLE#]</a:t>
            </a:r>
          </a:p>
        </p:txBody>
      </p:sp>
      <p:pic>
        <p:nvPicPr>
          <p:cNvPr id="50" name="Image 8">
            <a:extLst>
              <a:ext uri="{FF2B5EF4-FFF2-40B4-BE49-F238E27FC236}">
                <a16:creationId xmlns:a16="http://schemas.microsoft.com/office/drawing/2014/main" id="{EAE87941-2BB7-4F58-8E7F-4E792012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51" name="Espace réservé de la date 11">
            <a:extLst>
              <a:ext uri="{FF2B5EF4-FFF2-40B4-BE49-F238E27FC236}">
                <a16:creationId xmlns:a16="http://schemas.microsoft.com/office/drawing/2014/main" id="{75B22664-3BF1-4365-9BA7-9786E6CB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395363-7CB2-48E8-B715-085F8127C707}" type="datetime1">
              <a:rPr lang="fr-FR" smtClean="0"/>
              <a:t>07/11/2024</a:t>
            </a:fld>
            <a:endParaRPr lang="fr-FR"/>
          </a:p>
        </p:txBody>
      </p:sp>
      <p:sp>
        <p:nvSpPr>
          <p:cNvPr id="52" name="Espace réservé du pied de page 12">
            <a:extLst>
              <a:ext uri="{FF2B5EF4-FFF2-40B4-BE49-F238E27FC236}">
                <a16:creationId xmlns:a16="http://schemas.microsoft.com/office/drawing/2014/main" id="{86381B4A-9338-4B09-8F75-40839F54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53" name="Espace réservé du numéro de diapositive 13">
            <a:extLst>
              <a:ext uri="{FF2B5EF4-FFF2-40B4-BE49-F238E27FC236}">
                <a16:creationId xmlns:a16="http://schemas.microsoft.com/office/drawing/2014/main" id="{303DFDDE-AEEB-4EB1-B758-C64311A1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745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6751917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BD46832-4A4F-4A99-A629-FFFE9E37D80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6F0F44EA-2B4A-448A-9216-84AA3D3B80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356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1561106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9156461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3382117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418514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295971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6616790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807948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7738009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01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1422663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5591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1985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426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6484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8101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5397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/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002861-51F1-49AA-BD60-4DABCB1C6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9081F2B-9948-4D96-A95E-03B4839B0185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395755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708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037B35A-C0E4-4ADB-87C8-B4EA4A88020A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F04188BE-5E1B-4407-95E8-75445233F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10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371AE34-5E25-4A0D-B658-5F7AD2AC43C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6D75D4F3-0077-4964-9DC0-282AB39D3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6816744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BB57419-64D2-4133-AE88-9CCDEC376CDB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D9FCE6D6-A7A0-4745-B657-90F327211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01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F8B76C1-93DA-4D99-BD6E-650974544800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8">
            <a:extLst>
              <a:ext uri="{FF2B5EF4-FFF2-40B4-BE49-F238E27FC236}">
                <a16:creationId xmlns:a16="http://schemas.microsoft.com/office/drawing/2014/main" id="{2661EEDF-C183-4693-ADA5-DA6E6E8E0B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02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8260" y="2629578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3113" y="2629578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8260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53113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2469964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17092" y="1461671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74439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5766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00686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E46396A-FE04-194F-716A-CA3B88C0E0E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7690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99F1378-87D1-46E9-ADDB-3E722A1D92D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024473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758863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7D9C01D-BDD0-4525-B2D5-A8519D77E1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7ADE92C1-CBEA-49ED-BBCB-BD870A5F1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39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5CB364C-692D-4085-869E-1FFDEE7B6D65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93FF4E95-40F2-4A10-BA96-A989F607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05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469DA4F-12FB-4717-ACC5-888F7088FBED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3" name="Image 8">
            <a:extLst>
              <a:ext uri="{FF2B5EF4-FFF2-40B4-BE49-F238E27FC236}">
                <a16:creationId xmlns:a16="http://schemas.microsoft.com/office/drawing/2014/main" id="{62E082C8-0F71-4000-8A71-5E4BFAAB1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6355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7479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7023271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19336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8875515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2490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19656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1DE3B88-55AA-41E6-82C0-E7ED9CF82B11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FC028934-34C6-478C-A697-A83077ED3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17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DA4A5C1-D9A6-4A65-AE7E-11DA93D3D79D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11D1C53-604E-44F8-A888-141FBE24C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76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07B7971-D9B7-404E-B522-501996583479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355DF7CE-FED5-4BC6-AC94-D084D25A1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12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1D7804-4EC1-47CC-8652-EBCE45CBDA4C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7268485E-2F9A-460A-B7E7-A9E6814D5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1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AFD5DF4-FB4F-4E63-A0D9-A235C45E271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8">
            <a:extLst>
              <a:ext uri="{FF2B5EF4-FFF2-40B4-BE49-F238E27FC236}">
                <a16:creationId xmlns:a16="http://schemas.microsoft.com/office/drawing/2014/main" id="{323A2E48-DD8F-471C-AB7B-997C9CFDC8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7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49C2C43-0D05-42CA-A89E-8F6971A67201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68D1C585-E8DA-4C31-AEC8-AFE1D3257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568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A553965-6E4A-4FB0-9602-FDB55FA04C97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323B672-B0A4-43EB-B5B0-643D00CA85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493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0ED432C-F055-4A20-9805-48CD2DF8F146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B1C20C00-6B86-4184-A7B9-033D7F5EB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9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6.xml"/><Relationship Id="rId50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6.xml"/><Relationship Id="rId40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12.xml"/><Relationship Id="rId58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64.xml"/><Relationship Id="rId61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7.xml"/><Relationship Id="rId56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67.xml"/><Relationship Id="rId51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5.xml"/><Relationship Id="rId59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100.xml"/><Relationship Id="rId54" Type="http://schemas.openxmlformats.org/officeDocument/2006/relationships/slideLayout" Target="../slideLayouts/slideLayout11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95.xml"/><Relationship Id="rId49" Type="http://schemas.openxmlformats.org/officeDocument/2006/relationships/slideLayout" Target="../slideLayouts/slideLayout108.xml"/><Relationship Id="rId57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103.xml"/><Relationship Id="rId52" Type="http://schemas.openxmlformats.org/officeDocument/2006/relationships/slideLayout" Target="../slideLayouts/slideLayout111.xml"/><Relationship Id="rId6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307151-8D9E-473A-A05D-CFA48289C0E5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78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87" r:id="rId58"/>
    <p:sldLayoutId id="2147483789" r:id="rId59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8C8897C-7AD5-4313-A95D-E3551EAB1796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1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66" r:id="rId41"/>
    <p:sldLayoutId id="2147483767" r:id="rId42"/>
    <p:sldLayoutId id="2147483768" r:id="rId43"/>
    <p:sldLayoutId id="2147483769" r:id="rId44"/>
    <p:sldLayoutId id="2147483770" r:id="rId45"/>
    <p:sldLayoutId id="2147483771" r:id="rId46"/>
    <p:sldLayoutId id="2147483772" r:id="rId47"/>
    <p:sldLayoutId id="2147483773" r:id="rId48"/>
    <p:sldLayoutId id="2147483774" r:id="rId49"/>
    <p:sldLayoutId id="2147483775" r:id="rId50"/>
    <p:sldLayoutId id="2147483776" r:id="rId51"/>
    <p:sldLayoutId id="2147483777" r:id="rId52"/>
    <p:sldLayoutId id="2147483778" r:id="rId53"/>
    <p:sldLayoutId id="2147483779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just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D23B3A-78D4-C21F-E011-DB12078A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 ESG Responses from LP</a:t>
            </a:r>
            <a:r>
              <a:rPr lang="en-US" cap="none"/>
              <a:t>s</a:t>
            </a:r>
            <a:r>
              <a:rPr lang="en-US"/>
              <a:t> surveys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C48C1-D044-47E4-12AF-CC7270C02C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5D50E-8EC2-A053-A26A-58C6C0EBF03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3B3DACF-A3A8-4142-B379-40C72AB74E46}" type="datetime1">
              <a:rPr lang="fr-FR" smtClean="0"/>
              <a:t>07/11/2024</a:t>
            </a:fld>
            <a:endParaRPr lang="fr-FR"/>
          </a:p>
        </p:txBody>
      </p:sp>
      <p:pic>
        <p:nvPicPr>
          <p:cNvPr id="6" name="Picture Placeholder 7" descr="Eurazeo">
            <a:extLst>
              <a:ext uri="{FF2B5EF4-FFF2-40B4-BE49-F238E27FC236}">
                <a16:creationId xmlns:a16="http://schemas.microsoft.com/office/drawing/2014/main" id="{94BBE777-0159-0B1C-0CF1-EC447181A5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776" r="-7776"/>
          <a:stretch/>
        </p:blipFill>
        <p:spPr>
          <a:xfrm>
            <a:off x="3454400" y="5094288"/>
            <a:ext cx="1262063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6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C428A-DDC8-C006-1E1B-0FBE47F1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DA4E5F-7779-034C-912D-BE11A763ED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  <a:latin typeface="Poppins Medium"/>
                <a:cs typeface="Poppins Medium"/>
              </a:rPr>
              <a:t>Eurazeo, a leader in asset management and ESG integration, is facing increasing demand for accurate and detailed ESG reports</a:t>
            </a:r>
            <a:endParaRPr lang="en-AU" sz="2200" cap="none">
              <a:solidFill>
                <a:srgbClr val="000000"/>
              </a:solidFill>
              <a:latin typeface="Poppins Medium"/>
              <a:cs typeface="Poppins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6475B9-660D-9EE4-56F3-BD194CF0E0C4}"/>
              </a:ext>
            </a:extLst>
          </p:cNvPr>
          <p:cNvSpPr/>
          <p:nvPr/>
        </p:nvSpPr>
        <p:spPr>
          <a:xfrm>
            <a:off x="838419" y="1867153"/>
            <a:ext cx="2361981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458FC0-C77B-A2AB-978B-172AD7D13851}"/>
              </a:ext>
            </a:extLst>
          </p:cNvPr>
          <p:cNvSpPr/>
          <p:nvPr/>
        </p:nvSpPr>
        <p:spPr>
          <a:xfrm>
            <a:off x="3505200" y="1867153"/>
            <a:ext cx="7848381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17BAC-ADE8-F9B3-3563-9918D36D4EF5}"/>
              </a:ext>
            </a:extLst>
          </p:cNvPr>
          <p:cNvSpPr txBox="1"/>
          <p:nvPr/>
        </p:nvSpPr>
        <p:spPr>
          <a:xfrm>
            <a:off x="838419" y="4230547"/>
            <a:ext cx="2361981" cy="75627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&gt;10 000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B93B2-1F75-E864-73BC-01797441B00D}"/>
              </a:ext>
            </a:extLst>
          </p:cNvPr>
          <p:cNvSpPr txBox="1"/>
          <p:nvPr/>
        </p:nvSpPr>
        <p:spPr>
          <a:xfrm>
            <a:off x="3505200" y="4230546"/>
            <a:ext cx="7848380" cy="7562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/>
                <a:ea typeface="Lato Light"/>
                <a:cs typeface="Lato Light"/>
              </a:rPr>
              <a:t>Limited Partners collectively send over 10,000 questions annually to EURAZEO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5E8697-6456-1009-796E-EA6BA2F9B2A7}"/>
              </a:ext>
            </a:extLst>
          </p:cNvPr>
          <p:cNvSpPr txBox="1"/>
          <p:nvPr/>
        </p:nvSpPr>
        <p:spPr>
          <a:xfrm>
            <a:off x="838419" y="2153231"/>
            <a:ext cx="2361981" cy="75627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Increasing demands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D4AD48-2F12-8968-C87E-F568C4802ADB}"/>
              </a:ext>
            </a:extLst>
          </p:cNvPr>
          <p:cNvSpPr txBox="1"/>
          <p:nvPr/>
        </p:nvSpPr>
        <p:spPr>
          <a:xfrm>
            <a:off x="3505200" y="2102120"/>
            <a:ext cx="7848380" cy="8584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/>
                <a:ea typeface="Lato Light"/>
                <a:cs typeface="Lato Light"/>
              </a:rPr>
              <a:t>Limited Partners (LPs) expect detailed and regular reports on ESG performance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4E7AF6-6742-D2C3-E6F7-7AE4C12DFE96}"/>
              </a:ext>
            </a:extLst>
          </p:cNvPr>
          <p:cNvSpPr txBox="1"/>
          <p:nvPr/>
        </p:nvSpPr>
        <p:spPr>
          <a:xfrm>
            <a:off x="838419" y="3100391"/>
            <a:ext cx="2361981" cy="75627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Complex surveys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A497F-D525-593F-527A-AC9C33818E86}"/>
              </a:ext>
            </a:extLst>
          </p:cNvPr>
          <p:cNvSpPr txBox="1"/>
          <p:nvPr/>
        </p:nvSpPr>
        <p:spPr>
          <a:xfrm>
            <a:off x="3505199" y="3104379"/>
            <a:ext cx="7848381" cy="7562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LPs send questionnaires covering hundreds of specific questions for each portfolio, with complex technical and regulatory requirements that comply with international standards such as SFDR, EU Taxonomy, etc.</a:t>
            </a:r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40312DC5-BDFC-588F-A9DC-750AF50C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en-AU"/>
              <a:t>EURAZEO</a:t>
            </a:r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9CF878C5-CA2B-3F35-BFD3-D5F58118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/>
          <a:p>
            <a:fld id="{85FCA5DD-1A2A-441E-8A3A-06F8DC18DFAD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A0A7A1-EFAF-81A7-9B8F-4210271BA3A9}"/>
              </a:ext>
            </a:extLst>
          </p:cNvPr>
          <p:cNvSpPr txBox="1"/>
          <p:nvPr/>
        </p:nvSpPr>
        <p:spPr>
          <a:xfrm>
            <a:off x="3505200" y="5106619"/>
            <a:ext cx="7848381" cy="75627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>
                <a:latin typeface="Lato Light"/>
                <a:ea typeface="Lato Light"/>
                <a:cs typeface="Lato Light"/>
              </a:rPr>
              <a:t>The complexity of the responses requires meticulous work from Eurazeo's ESG teams, with 10 minutes per question, reaching up to 12.5 hours per survey</a:t>
            </a:r>
            <a:endParaRPr lang="en-AU">
              <a:latin typeface="Lato Light"/>
              <a:ea typeface="Lato Light"/>
              <a:cs typeface="Lato Light"/>
            </a:endParaRPr>
          </a:p>
        </p:txBody>
      </p:sp>
      <p:pic>
        <p:nvPicPr>
          <p:cNvPr id="5" name="Picture Placeholder 7" descr="Eurazeo">
            <a:extLst>
              <a:ext uri="{FF2B5EF4-FFF2-40B4-BE49-F238E27FC236}">
                <a16:creationId xmlns:a16="http://schemas.microsoft.com/office/drawing/2014/main" id="{64512ED3-8DE4-A49C-D7E6-E1530F4A23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9802" y="365746"/>
            <a:ext cx="816587" cy="816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56C24-2E2D-6CDB-BD1D-88663F4AD359}"/>
              </a:ext>
            </a:extLst>
          </p:cNvPr>
          <p:cNvSpPr txBox="1"/>
          <p:nvPr/>
        </p:nvSpPr>
        <p:spPr>
          <a:xfrm>
            <a:off x="838418" y="5190691"/>
            <a:ext cx="2361981" cy="75627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10 minutes par question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B405348-0955-72F0-A07B-32A5A707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09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87D92-2A8C-4C75-14FD-657D2A19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7D04A-43D8-4D35-F8E0-8F1395FB1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EURAZEO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58F01-18C7-701A-83CF-CAE9905A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C77618-6D3F-E827-468D-1DBF8C791A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  <a:latin typeface="Poppins Medium"/>
                <a:cs typeface="Poppins Medium"/>
              </a:rPr>
              <a:t>The deadlock of manual methods: an impossible equation between workload, speed, and accuracy in ESG responses</a:t>
            </a:r>
            <a:endParaRPr lang="fr-FR" sz="2200" cap="none">
              <a:solidFill>
                <a:srgbClr val="000000"/>
              </a:solidFill>
              <a:latin typeface="Poppins Medium"/>
              <a:cs typeface="Poppins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414A59-F6F6-51F9-C0B2-299E2C972490}"/>
              </a:ext>
            </a:extLst>
          </p:cNvPr>
          <p:cNvSpPr/>
          <p:nvPr/>
        </p:nvSpPr>
        <p:spPr>
          <a:xfrm>
            <a:off x="888921" y="1869026"/>
            <a:ext cx="1742484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Poppins Medium" panose="00000600000000000000" pitchFamily="2" charset="0"/>
              <a:ea typeface="Lato Light" panose="020F0502020204030203" pitchFamily="34" charset="0"/>
              <a:cs typeface="Poppins Medium" panose="000006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6CA6B6-817B-CBF7-D7E9-E9192342D49E}"/>
              </a:ext>
            </a:extLst>
          </p:cNvPr>
          <p:cNvSpPr/>
          <p:nvPr/>
        </p:nvSpPr>
        <p:spPr>
          <a:xfrm>
            <a:off x="3159630" y="1869026"/>
            <a:ext cx="5145225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55DB5-299D-A7CF-1531-4E1B5CEFF0EC}"/>
              </a:ext>
            </a:extLst>
          </p:cNvPr>
          <p:cNvSpPr txBox="1"/>
          <p:nvPr/>
        </p:nvSpPr>
        <p:spPr>
          <a:xfrm>
            <a:off x="3159630" y="4755965"/>
            <a:ext cx="514522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Risk of non-compliance and delays: Meeting deadlines is critical to satisfy LPs, but the manual approach increases the risk of delays or incomplete responses</a:t>
            </a:r>
            <a:endParaRPr lang="en-AU">
              <a:solidFill>
                <a:srgbClr val="000000"/>
              </a:solidFill>
              <a:latin typeface="Lato Light"/>
              <a:ea typeface="Lato Light"/>
              <a:cs typeface="Lato Ligh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B88BE6-9364-9C8C-7BAC-41C0956DBED4}"/>
              </a:ext>
            </a:extLst>
          </p:cNvPr>
          <p:cNvCxnSpPr>
            <a:cxnSpLocks/>
          </p:cNvCxnSpPr>
          <p:nvPr/>
        </p:nvCxnSpPr>
        <p:spPr>
          <a:xfrm>
            <a:off x="8707933" y="1733934"/>
            <a:ext cx="0" cy="4170118"/>
          </a:xfrm>
          <a:prstGeom prst="line">
            <a:avLst/>
          </a:prstGeom>
          <a:ln>
            <a:solidFill>
              <a:srgbClr val="191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7" descr="Eurazeo">
            <a:extLst>
              <a:ext uri="{FF2B5EF4-FFF2-40B4-BE49-F238E27FC236}">
                <a16:creationId xmlns:a16="http://schemas.microsoft.com/office/drawing/2014/main" id="{734F17B1-E87F-FA6A-6E2C-A91F9F1A44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9802" y="365746"/>
            <a:ext cx="816587" cy="816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B11D9E-EFD6-B80D-9A86-0977D275CDD7}"/>
              </a:ext>
            </a:extLst>
          </p:cNvPr>
          <p:cNvSpPr/>
          <p:nvPr/>
        </p:nvSpPr>
        <p:spPr>
          <a:xfrm flipV="1">
            <a:off x="9357359" y="1869026"/>
            <a:ext cx="2410225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C4373-8C0D-FE47-812D-034C187852E9}"/>
              </a:ext>
            </a:extLst>
          </p:cNvPr>
          <p:cNvSpPr txBox="1"/>
          <p:nvPr/>
        </p:nvSpPr>
        <p:spPr>
          <a:xfrm>
            <a:off x="9357359" y="1645916"/>
            <a:ext cx="2361981" cy="22123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Risk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3BF97-4ED3-EE9C-3F67-A5DECD09A834}"/>
              </a:ext>
            </a:extLst>
          </p:cNvPr>
          <p:cNvSpPr txBox="1"/>
          <p:nvPr/>
        </p:nvSpPr>
        <p:spPr>
          <a:xfrm>
            <a:off x="9357359" y="2240764"/>
            <a:ext cx="2410223" cy="36221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Risks of inconsistency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Risks of non-compliance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Shadow AI</a:t>
            </a:r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0E8FE5-980E-8CF2-7757-930A45299C20}"/>
              </a:ext>
            </a:extLst>
          </p:cNvPr>
          <p:cNvSpPr txBox="1"/>
          <p:nvPr/>
        </p:nvSpPr>
        <p:spPr>
          <a:xfrm>
            <a:off x="3128200" y="2140166"/>
            <a:ext cx="514522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Diversity of surveys’ formats and specific requirements of LPs increase the likelihood of discrepancies in the quality of the responses</a:t>
            </a:r>
            <a:endParaRPr lang="fr-FR">
              <a:solidFill>
                <a:srgbClr val="000000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6D87A-5731-37BA-0C8A-211A72B17748}"/>
              </a:ext>
            </a:extLst>
          </p:cNvPr>
          <p:cNvSpPr txBox="1"/>
          <p:nvPr/>
        </p:nvSpPr>
        <p:spPr>
          <a:xfrm>
            <a:off x="654571" y="2401776"/>
            <a:ext cx="22111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AU" sz="2000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Heterogeneous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3DE0A-FF28-EAF1-346B-1BC0352B967E}"/>
              </a:ext>
            </a:extLst>
          </p:cNvPr>
          <p:cNvSpPr txBox="1"/>
          <p:nvPr/>
        </p:nvSpPr>
        <p:spPr>
          <a:xfrm>
            <a:off x="888921" y="5156074"/>
            <a:ext cx="17424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 rtl="0">
              <a:defRPr lang="fr-FR"/>
            </a:defPPr>
            <a:lvl1pPr algn="ctr">
              <a:defRPr sz="2000" b="1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defRPr>
            </a:lvl1pPr>
          </a:lstStyle>
          <a:p>
            <a:r>
              <a:rPr lang="fr-FR" b="0">
                <a:latin typeface="Poppins Medium"/>
                <a:ea typeface="Lato Light"/>
                <a:cs typeface="Poppins Medium"/>
              </a:rPr>
              <a:t>Manual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69A5E5-CEF9-D6E0-F2F6-B847508A965E}"/>
              </a:ext>
            </a:extLst>
          </p:cNvPr>
          <p:cNvSpPr txBox="1"/>
          <p:nvPr/>
        </p:nvSpPr>
        <p:spPr>
          <a:xfrm>
            <a:off x="888921" y="3141884"/>
            <a:ext cx="1742484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defPPr rtl="0">
              <a:defRPr lang="fr-FR"/>
            </a:defPPr>
            <a:lvl1pPr algn="ctr">
              <a:defRPr sz="2000" b="1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defRPr>
            </a:lvl1pPr>
          </a:lstStyle>
          <a:p>
            <a:r>
              <a:rPr lang="en-AU" b="0">
                <a:latin typeface="Poppins Medium"/>
                <a:ea typeface="Lato Light"/>
                <a:cs typeface="Poppins Medium"/>
              </a:rPr>
              <a:t>Tight </a:t>
            </a:r>
            <a:r>
              <a:rPr lang="en-AU" sz="2200" b="0">
                <a:latin typeface="Poppins Medium"/>
                <a:ea typeface="+mj-ea"/>
                <a:cs typeface="Poppins Medium"/>
              </a:rPr>
              <a:t>deadlines</a:t>
            </a:r>
            <a:r>
              <a:rPr lang="en-AU" b="0">
                <a:latin typeface="Poppins Medium"/>
                <a:ea typeface="Lato Light"/>
                <a:cs typeface="Poppins Medium"/>
              </a:rPr>
              <a:t>, limited resources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D8D21E-35AB-8339-CA11-85F902CFCFD4}"/>
              </a:ext>
            </a:extLst>
          </p:cNvPr>
          <p:cNvSpPr txBox="1"/>
          <p:nvPr/>
        </p:nvSpPr>
        <p:spPr>
          <a:xfrm>
            <a:off x="3128200" y="3220833"/>
            <a:ext cx="514522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Completing an entire questionnaire takes around 12.5 hours, which increases the risk of delays, errors, or incomplete responses when multiple campaigns need to be managed simultaneously</a:t>
            </a:r>
            <a:endParaRPr lang="fr-FR">
              <a:solidFill>
                <a:srgbClr val="000000"/>
              </a:solidFill>
              <a:latin typeface="Lato Light"/>
              <a:ea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280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CBB843-5BC2-2575-B234-FC5C0E7138A3}"/>
              </a:ext>
            </a:extLst>
          </p:cNvPr>
          <p:cNvSpPr txBox="1"/>
          <p:nvPr/>
        </p:nvSpPr>
        <p:spPr>
          <a:xfrm>
            <a:off x="4283555" y="1478753"/>
            <a:ext cx="3120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algn="ctr"/>
            <a:r>
              <a:rPr lang="en-AU" sz="1800">
                <a:latin typeface="Poppins Medium"/>
                <a:ea typeface="Lato Light"/>
                <a:cs typeface="Poppins Medium"/>
              </a:rPr>
              <a:t>Performance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4FB36-821F-22BF-4735-55C27CB71A64}"/>
              </a:ext>
            </a:extLst>
          </p:cNvPr>
          <p:cNvSpPr txBox="1"/>
          <p:nvPr/>
        </p:nvSpPr>
        <p:spPr>
          <a:xfrm>
            <a:off x="363690" y="1409619"/>
            <a:ext cx="3473331" cy="50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algn="ctr"/>
            <a:r>
              <a:rPr lang="en-AU" sz="1800">
                <a:latin typeface="Poppins Medium"/>
                <a:ea typeface="Lato Light"/>
                <a:cs typeface="Poppins Medium"/>
              </a:rPr>
              <a:t>Artificial Intelligence Models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50C092-AC07-DD2D-69AF-69CCD3E70EBC}"/>
              </a:ext>
            </a:extLst>
          </p:cNvPr>
          <p:cNvSpPr txBox="1"/>
          <p:nvPr/>
        </p:nvSpPr>
        <p:spPr>
          <a:xfrm>
            <a:off x="8245251" y="1478753"/>
            <a:ext cx="3120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800">
                <a:latin typeface="Poppins Medium"/>
                <a:ea typeface="Lato Light"/>
                <a:cs typeface="Poppins Medium"/>
              </a:rPr>
              <a:t>Business Impact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C7A2F-E081-E0B9-E84C-A9EBE076B8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</a:rPr>
              <a:t>Adoption of an AI Tool to Automate ESG Responses</a:t>
            </a:r>
            <a:endParaRPr lang="en-AU" sz="2200" cap="none">
              <a:solidFill>
                <a:srgbClr val="000000"/>
              </a:solidFill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01DCC84-1D38-68C3-132C-D2E3E451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en-AU"/>
              <a:t>EURAZEO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4816BD93-FA30-6C72-E513-64526258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/>
          <a:p>
            <a:fld id="{85FCA5DD-1A2A-441E-8A3A-06F8DC18DFAD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8B7B1-567F-A675-AD6A-DDD01280DAAB}"/>
              </a:ext>
            </a:extLst>
          </p:cNvPr>
          <p:cNvSpPr txBox="1"/>
          <p:nvPr/>
        </p:nvSpPr>
        <p:spPr>
          <a:xfrm>
            <a:off x="5081518" y="2327490"/>
            <a:ext cx="17424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5400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2mn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BA6C12-F491-F189-829B-5D7821E4B0B8}"/>
              </a:ext>
            </a:extLst>
          </p:cNvPr>
          <p:cNvSpPr txBox="1">
            <a:spLocks/>
          </p:cNvSpPr>
          <p:nvPr/>
        </p:nvSpPr>
        <p:spPr>
          <a:xfrm>
            <a:off x="4461393" y="3227010"/>
            <a:ext cx="2778090" cy="25994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r>
              <a:rPr lang="en-US"/>
              <a:t>AI answers a question in </a:t>
            </a:r>
            <a:r>
              <a:rPr lang="en-US" b="1"/>
              <a:t>2 minutes </a:t>
            </a:r>
            <a:r>
              <a:rPr lang="en-US"/>
              <a:t>(vs. 10 minutes for a human)  </a:t>
            </a:r>
          </a:p>
          <a:p>
            <a:r>
              <a:rPr lang="en-US" b="1"/>
              <a:t>90% </a:t>
            </a:r>
            <a:r>
              <a:rPr lang="en-US"/>
              <a:t>accuracy rate  </a:t>
            </a:r>
          </a:p>
          <a:p>
            <a:r>
              <a:rPr lang="en-US" b="1">
                <a:latin typeface="Lato Light"/>
                <a:ea typeface="Lato Light"/>
                <a:cs typeface="Lato Light"/>
              </a:rPr>
              <a:t>Scalability</a:t>
            </a:r>
            <a:r>
              <a:rPr lang="en-US">
                <a:latin typeface="Lato Light"/>
                <a:ea typeface="Lato Light"/>
                <a:cs typeface="Lato Light"/>
              </a:rPr>
              <a:t>: Ability to handle thousands of questions simultaneously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FB955E-488C-8873-119B-470B79C1558F}"/>
              </a:ext>
            </a:extLst>
          </p:cNvPr>
          <p:cNvSpPr txBox="1">
            <a:spLocks/>
          </p:cNvSpPr>
          <p:nvPr/>
        </p:nvSpPr>
        <p:spPr>
          <a:xfrm>
            <a:off x="363689" y="3678621"/>
            <a:ext cx="3473332" cy="2333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Connection with </a:t>
            </a:r>
            <a:r>
              <a:rPr lang="en-US" b="1"/>
              <a:t>Snowflake</a:t>
            </a:r>
            <a:r>
              <a:rPr lang="en-US"/>
              <a:t> to process natural language queries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F3A73-86EA-F251-4F98-0F6941BB2791}"/>
              </a:ext>
            </a:extLst>
          </p:cNvPr>
          <p:cNvSpPr txBox="1"/>
          <p:nvPr/>
        </p:nvSpPr>
        <p:spPr>
          <a:xfrm>
            <a:off x="954942" y="2558323"/>
            <a:ext cx="22908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2400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GPT-4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E241791-782D-5AC9-E89F-56DCF3A9BB68}"/>
              </a:ext>
            </a:extLst>
          </p:cNvPr>
          <p:cNvSpPr txBox="1">
            <a:spLocks/>
          </p:cNvSpPr>
          <p:nvPr/>
        </p:nvSpPr>
        <p:spPr>
          <a:xfrm>
            <a:off x="9366947" y="2171018"/>
            <a:ext cx="2762240" cy="131315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marL="0" indent="0">
              <a:buNone/>
            </a:pPr>
            <a:r>
              <a:rPr lang="en-US"/>
              <a:t>Reduction in the time required to answer a question</a:t>
            </a:r>
          </a:p>
          <a:p>
            <a:pPr marL="0" indent="0">
              <a:buNone/>
            </a:pPr>
            <a:r>
              <a:rPr lang="en-US" sz="1800"/>
              <a:t>80% reduction in processing time per questionnaire, going from 12.5 hours to 2.5 hours with AI.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4FC0AD-B435-4556-59AD-6337EE601A5F}"/>
              </a:ext>
            </a:extLst>
          </p:cNvPr>
          <p:cNvSpPr txBox="1"/>
          <p:nvPr/>
        </p:nvSpPr>
        <p:spPr>
          <a:xfrm>
            <a:off x="7624463" y="2365928"/>
            <a:ext cx="17424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5400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80%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10FBEF-7E3E-FCD0-3323-A0A77EBD396C}"/>
              </a:ext>
            </a:extLst>
          </p:cNvPr>
          <p:cNvCxnSpPr>
            <a:cxnSpLocks/>
          </p:cNvCxnSpPr>
          <p:nvPr/>
        </p:nvCxnSpPr>
        <p:spPr>
          <a:xfrm>
            <a:off x="4129423" y="1634001"/>
            <a:ext cx="0" cy="4170118"/>
          </a:xfrm>
          <a:prstGeom prst="line">
            <a:avLst/>
          </a:prstGeom>
          <a:ln>
            <a:solidFill>
              <a:srgbClr val="191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0B94E0-AE4B-789E-704A-F3FE4FD88C8F}"/>
              </a:ext>
            </a:extLst>
          </p:cNvPr>
          <p:cNvCxnSpPr>
            <a:cxnSpLocks/>
          </p:cNvCxnSpPr>
          <p:nvPr/>
        </p:nvCxnSpPr>
        <p:spPr>
          <a:xfrm>
            <a:off x="7489934" y="1634001"/>
            <a:ext cx="0" cy="4170118"/>
          </a:xfrm>
          <a:prstGeom prst="line">
            <a:avLst/>
          </a:prstGeom>
          <a:ln>
            <a:solidFill>
              <a:srgbClr val="191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A95805E-F712-8195-02A1-4ECC2DD327CC}"/>
              </a:ext>
            </a:extLst>
          </p:cNvPr>
          <p:cNvSpPr/>
          <p:nvPr/>
        </p:nvSpPr>
        <p:spPr>
          <a:xfrm flipV="1">
            <a:off x="363681" y="1877192"/>
            <a:ext cx="3473332" cy="54000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2FFFDD-7C4B-E0BA-4C16-71135A851EC8}"/>
              </a:ext>
            </a:extLst>
          </p:cNvPr>
          <p:cNvSpPr/>
          <p:nvPr/>
        </p:nvSpPr>
        <p:spPr>
          <a:xfrm>
            <a:off x="4419441" y="1877192"/>
            <a:ext cx="2778083" cy="54000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0111C-B2A9-43E6-A064-A78F51A5EC49}"/>
              </a:ext>
            </a:extLst>
          </p:cNvPr>
          <p:cNvSpPr/>
          <p:nvPr/>
        </p:nvSpPr>
        <p:spPr>
          <a:xfrm>
            <a:off x="7782339" y="1877192"/>
            <a:ext cx="4045970" cy="54000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21DF9DD-20CF-1A41-1BDE-6A0DC6E438CB}"/>
              </a:ext>
            </a:extLst>
          </p:cNvPr>
          <p:cNvSpPr txBox="1">
            <a:spLocks/>
          </p:cNvSpPr>
          <p:nvPr/>
        </p:nvSpPr>
        <p:spPr>
          <a:xfrm>
            <a:off x="9366947" y="4749669"/>
            <a:ext cx="2762240" cy="87751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marL="0" indent="0">
              <a:buNone/>
            </a:pPr>
            <a:r>
              <a:rPr lang="en-US"/>
              <a:t>70% of cost reduction with automation</a:t>
            </a:r>
            <a:endParaRPr lang="fr-FR" sz="1800" b="1"/>
          </a:p>
        </p:txBody>
      </p:sp>
      <p:pic>
        <p:nvPicPr>
          <p:cNvPr id="3" name="Picture Placeholder 7" descr="Eurazeo">
            <a:extLst>
              <a:ext uri="{FF2B5EF4-FFF2-40B4-BE49-F238E27FC236}">
                <a16:creationId xmlns:a16="http://schemas.microsoft.com/office/drawing/2014/main" id="{91B2C947-E38D-FA21-E2A4-04019574D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9802" y="365746"/>
            <a:ext cx="816587" cy="81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AF870-57B0-FDF0-ECCD-DBD5E6B530ED}"/>
              </a:ext>
            </a:extLst>
          </p:cNvPr>
          <p:cNvSpPr txBox="1"/>
          <p:nvPr/>
        </p:nvSpPr>
        <p:spPr>
          <a:xfrm>
            <a:off x="7624463" y="4726763"/>
            <a:ext cx="17424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5400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70%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9F9BFB0F-899F-26F8-46F5-C955BA01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47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CDA2B0-E43F-48B6-8AA4-E8726D24C41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r>
              <a:rPr lang="fr-FR">
                <a:solidFill>
                  <a:srgbClr val="000000"/>
                </a:solidFill>
              </a:rPr>
              <a:t>1x Senior Data Scientist (6 months)
1x Medior Data Scientist (6 months)
1x Advanced Full Stack Developer (3 months)
1x Expert Project Manager (6 months)
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A7538F-7F29-4154-808E-A215D0DF73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>
                <a:solidFill>
                  <a:srgbClr val="000000"/>
                </a:solidFill>
              </a:rPr>
              <a:t>CI/CD
Docker
Flask
</a:t>
            </a:r>
            <a:r>
              <a:rPr lang="fr-FR" err="1">
                <a:solidFill>
                  <a:srgbClr val="000000"/>
                </a:solidFill>
              </a:rPr>
              <a:t>GitLab</a:t>
            </a:r>
            <a:r>
              <a:rPr lang="fr-FR">
                <a:solidFill>
                  <a:srgbClr val="000000"/>
                </a:solidFill>
              </a:rPr>
              <a:t>
Node.js
</a:t>
            </a:r>
            <a:r>
              <a:rPr lang="fr-FR" err="1">
                <a:solidFill>
                  <a:srgbClr val="000000"/>
                </a:solidFill>
              </a:rPr>
              <a:t>NumPY</a:t>
            </a:r>
            <a:r>
              <a:rPr lang="fr-FR">
                <a:solidFill>
                  <a:srgbClr val="000000"/>
                </a:solidFill>
              </a:rPr>
              <a:t>
Pandas
Python
SQL Prompt
</a:t>
            </a:r>
            <a:r>
              <a:rPr lang="fr-FR" err="1">
                <a:solidFill>
                  <a:srgbClr val="000000"/>
                </a:solidFill>
              </a:rPr>
              <a:t>Streamlit</a:t>
            </a:r>
            <a:r>
              <a:rPr lang="fr-FR">
                <a:solidFill>
                  <a:srgbClr val="000000"/>
                </a:solidFill>
              </a:rPr>
              <a:t>
</a:t>
            </a:r>
            <a:r>
              <a:rPr lang="fr-FR" err="1">
                <a:solidFill>
                  <a:srgbClr val="000000"/>
                </a:solidFill>
              </a:rPr>
              <a:t>Terraform</a:t>
            </a:r>
            <a:r>
              <a:rPr lang="fr-FR">
                <a:solidFill>
                  <a:srgbClr val="000000"/>
                </a:solidFill>
              </a:rPr>
              <a:t>
</a:t>
            </a:r>
          </a:p>
        </p:txBody>
      </p:sp>
      <p:pic>
        <p:nvPicPr>
          <p:cNvPr id="9" name="Picture Placeholder 8" descr="Flask">
            <a:extLst>
              <a:ext uri="{FF2B5EF4-FFF2-40B4-BE49-F238E27FC236}">
                <a16:creationId xmlns:a16="http://schemas.microsoft.com/office/drawing/2014/main" id="{27BF954C-4414-424C-BA47-543C88D4381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11" name="Picture Placeholder 10" descr="Node.js">
            <a:extLst>
              <a:ext uri="{FF2B5EF4-FFF2-40B4-BE49-F238E27FC236}">
                <a16:creationId xmlns:a16="http://schemas.microsoft.com/office/drawing/2014/main" id="{AE267350-5DDF-4BAC-9EA3-7E020F174E0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13" name="Picture Placeholder 12" descr="NumPY">
            <a:extLst>
              <a:ext uri="{FF2B5EF4-FFF2-40B4-BE49-F238E27FC236}">
                <a16:creationId xmlns:a16="http://schemas.microsoft.com/office/drawing/2014/main" id="{62270DEE-D1F1-426C-996A-08988F0AE1B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17" name="Picture Placeholder 16" descr="Streamlit">
            <a:extLst>
              <a:ext uri="{FF2B5EF4-FFF2-40B4-BE49-F238E27FC236}">
                <a16:creationId xmlns:a16="http://schemas.microsoft.com/office/drawing/2014/main" id="{F0EE2082-60F7-4ACA-8112-F74DF52F0F0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8" name="Picture Placeholder 7" descr="Eurazeo">
            <a:extLst>
              <a:ext uri="{FF2B5EF4-FFF2-40B4-BE49-F238E27FC236}">
                <a16:creationId xmlns:a16="http://schemas.microsoft.com/office/drawing/2014/main" id="{BF160ECE-29FB-40CC-BDE2-FE4C160678B9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7" name="Picture Placeholder 6" descr="Docker">
            <a:extLst>
              <a:ext uri="{FF2B5EF4-FFF2-40B4-BE49-F238E27FC236}">
                <a16:creationId xmlns:a16="http://schemas.microsoft.com/office/drawing/2014/main" id="{4A9CE6E8-3E61-473D-8A86-1BE8ED7DDD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30" name="Picture Placeholder 29" descr="GitLab">
            <a:extLst>
              <a:ext uri="{FF2B5EF4-FFF2-40B4-BE49-F238E27FC236}">
                <a16:creationId xmlns:a16="http://schemas.microsoft.com/office/drawing/2014/main" id="{2CEB249F-C76B-426C-81DB-BC63CCCDAE8C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32" name="Picture Placeholder 31" descr="Pandas">
            <a:extLst>
              <a:ext uri="{FF2B5EF4-FFF2-40B4-BE49-F238E27FC236}">
                <a16:creationId xmlns:a16="http://schemas.microsoft.com/office/drawing/2014/main" id="{A53CAB8C-EC21-42D5-913B-46FD2F9EEC5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34" name="Picture Placeholder 33" descr="Terraform">
            <a:extLst>
              <a:ext uri="{FF2B5EF4-FFF2-40B4-BE49-F238E27FC236}">
                <a16:creationId xmlns:a16="http://schemas.microsoft.com/office/drawing/2014/main" id="{4AD0DA4F-7BC0-45EB-BC79-95CF280233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411C5A-3F7A-4469-AD29-95FEDBAF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200" cap="none">
                <a:solidFill>
                  <a:srgbClr val="000000"/>
                </a:solidFill>
                <a:latin typeface="Poppins Medium"/>
                <a:cs typeface="Poppins Medium"/>
              </a:rPr>
              <a:t>Automated ESG questionnaire completion with AI engine</a:t>
            </a:r>
          </a:p>
        </p:txBody>
      </p:sp>
      <p:sp>
        <p:nvSpPr>
          <p:cNvPr id="5" name="Espace réservé du pied de page 15">
            <a:extLst>
              <a:ext uri="{FF2B5EF4-FFF2-40B4-BE49-F238E27FC236}">
                <a16:creationId xmlns:a16="http://schemas.microsoft.com/office/drawing/2014/main" id="{C8A7BC2D-B08C-74F2-7E3A-9B7B7F5E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en-US"/>
              <a:t>EURAZEO</a:t>
            </a:r>
          </a:p>
        </p:txBody>
      </p:sp>
      <p:pic>
        <p:nvPicPr>
          <p:cNvPr id="1026" name="Picture 2" descr="Download Snowflake Computing Logo in SVG Vector or PNG File Format ...">
            <a:extLst>
              <a:ext uri="{FF2B5EF4-FFF2-40B4-BE49-F238E27FC236}">
                <a16:creationId xmlns:a16="http://schemas.microsoft.com/office/drawing/2014/main" id="{56B02872-E707-44AC-1F4E-D6F5A756DDF4}"/>
              </a:ext>
            </a:extLst>
          </p:cNvPr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AA2E6FF-F785-6927-C62E-DAD01E20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932343"/>
      </p:ext>
    </p:extLst>
  </p:cSld>
  <p:clrMapOvr>
    <a:masterClrMapping/>
  </p:clrMapOvr>
</p:sld>
</file>

<file path=ppt/theme/theme1.xml><?xml version="1.0" encoding="utf-8"?>
<a:theme xmlns:a="http://schemas.openxmlformats.org/drawingml/2006/main" name="AKABI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KABI Light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449</Words>
  <Application>Microsoft Office PowerPoint</Application>
  <PresentationFormat>Widescreen</PresentationFormat>
  <Paragraphs>56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Lato</vt:lpstr>
      <vt:lpstr>Lato Light</vt:lpstr>
      <vt:lpstr>Poppins Light</vt:lpstr>
      <vt:lpstr>Poppins Medium</vt:lpstr>
      <vt:lpstr>Wingdings</vt:lpstr>
      <vt:lpstr>AKABI Theme</vt:lpstr>
      <vt:lpstr>AKABI Light Theme</vt:lpstr>
      <vt:lpstr>Automate ESG Responses from LPs surveys</vt:lpstr>
      <vt:lpstr>Eurazeo, a leader in asset management and ESG integration, is facing increasing demand for accurate and detailed ESG reports</vt:lpstr>
      <vt:lpstr>The deadlock of manual methods: an impossible equation between workload, speed, and accuracy in ESG responses</vt:lpstr>
      <vt:lpstr>Adoption of an AI Tool to Automate ESG Responses</vt:lpstr>
      <vt:lpstr>Automated ESG questionnaire completion with AI engine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2024-10-10T08:33:38Z</dcterms:created>
  <dcterms:modified xsi:type="dcterms:W3CDTF">2024-11-07T21:35:50Z</dcterms:modified>
</cp:coreProperties>
</file>